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5"/>
  </p:notesMasterIdLst>
  <p:sldIdLst>
    <p:sldId id="316" r:id="rId2"/>
    <p:sldId id="464" r:id="rId3"/>
    <p:sldId id="465" r:id="rId4"/>
    <p:sldId id="466" r:id="rId5"/>
    <p:sldId id="467" r:id="rId6"/>
    <p:sldId id="468" r:id="rId7"/>
    <p:sldId id="469" r:id="rId8"/>
    <p:sldId id="470" r:id="rId9"/>
    <p:sldId id="471" r:id="rId10"/>
    <p:sldId id="472" r:id="rId11"/>
    <p:sldId id="480" r:id="rId12"/>
    <p:sldId id="473" r:id="rId13"/>
    <p:sldId id="474" r:id="rId14"/>
    <p:sldId id="475" r:id="rId15"/>
    <p:sldId id="476" r:id="rId16"/>
    <p:sldId id="477" r:id="rId17"/>
    <p:sldId id="478" r:id="rId18"/>
    <p:sldId id="479" r:id="rId19"/>
    <p:sldId id="390" r:id="rId20"/>
    <p:sldId id="394" r:id="rId21"/>
    <p:sldId id="396" r:id="rId22"/>
    <p:sldId id="398" r:id="rId23"/>
    <p:sldId id="400" r:id="rId24"/>
    <p:sldId id="402" r:id="rId25"/>
    <p:sldId id="406" r:id="rId26"/>
    <p:sldId id="408" r:id="rId27"/>
    <p:sldId id="410" r:id="rId28"/>
    <p:sldId id="412" r:id="rId29"/>
    <p:sldId id="481" r:id="rId30"/>
    <p:sldId id="414" r:id="rId31"/>
    <p:sldId id="416" r:id="rId32"/>
    <p:sldId id="418" r:id="rId33"/>
    <p:sldId id="420" r:id="rId34"/>
    <p:sldId id="422" r:id="rId35"/>
    <p:sldId id="424" r:id="rId36"/>
    <p:sldId id="426" r:id="rId37"/>
    <p:sldId id="428" r:id="rId38"/>
    <p:sldId id="430" r:id="rId39"/>
    <p:sldId id="432" r:id="rId40"/>
    <p:sldId id="434" r:id="rId41"/>
    <p:sldId id="435" r:id="rId42"/>
    <p:sldId id="436" r:id="rId43"/>
    <p:sldId id="455" r:id="rId44"/>
    <p:sldId id="437" r:id="rId45"/>
    <p:sldId id="458" r:id="rId46"/>
    <p:sldId id="438" r:id="rId47"/>
    <p:sldId id="459" r:id="rId48"/>
    <p:sldId id="439" r:id="rId49"/>
    <p:sldId id="440" r:id="rId50"/>
    <p:sldId id="441" r:id="rId51"/>
    <p:sldId id="442" r:id="rId52"/>
    <p:sldId id="444" r:id="rId53"/>
    <p:sldId id="461" r:id="rId54"/>
    <p:sldId id="446" r:id="rId55"/>
    <p:sldId id="447" r:id="rId56"/>
    <p:sldId id="483" r:id="rId57"/>
    <p:sldId id="448" r:id="rId58"/>
    <p:sldId id="484" r:id="rId59"/>
    <p:sldId id="452" r:id="rId60"/>
    <p:sldId id="454" r:id="rId61"/>
    <p:sldId id="453" r:id="rId62"/>
    <p:sldId id="463" r:id="rId63"/>
    <p:sldId id="482"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nskhuludaid@gmail.com" initials="m" lastIdx="1" clrIdx="0">
    <p:extLst>
      <p:ext uri="{19B8F6BF-5375-455C-9EA6-DF929625EA0E}">
        <p15:presenceInfo xmlns:p15="http://schemas.microsoft.com/office/powerpoint/2012/main" xmlns="" userId="7b8df7ef16d6e7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5226" autoAdjust="0"/>
  </p:normalViewPr>
  <p:slideViewPr>
    <p:cSldViewPr snapToGrid="0" showGuides="1">
      <p:cViewPr>
        <p:scale>
          <a:sx n="77" d="100"/>
          <a:sy n="77" d="100"/>
        </p:scale>
        <p:origin x="-9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677415-6104-415C-86E7-0CE03D7BCE58}" type="datetimeFigureOut">
              <a:rPr lang="en-US" smtClean="0"/>
              <a:pPr/>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EE374-635A-4405-B136-8643695F3513}" type="slidenum">
              <a:rPr lang="en-US" smtClean="0"/>
              <a:pPr/>
              <a:t>‹#›</a:t>
            </a:fld>
            <a:endParaRPr lang="en-US"/>
          </a:p>
        </p:txBody>
      </p:sp>
    </p:spTree>
    <p:extLst>
      <p:ext uri="{BB962C8B-B14F-4D97-AF65-F5344CB8AC3E}">
        <p14:creationId xmlns:p14="http://schemas.microsoft.com/office/powerpoint/2010/main" val="1055678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30428"/>
            <a:ext cx="10363200" cy="1470025"/>
          </a:xfrm>
        </p:spPr>
        <p:txBody>
          <a:bodyPr/>
          <a:lstStyle/>
          <a:p>
            <a:r>
              <a:rPr lang="ar-SA"/>
              <a:t>انقر لتحرير نمط العنوان الرئيسي</a:t>
            </a:r>
            <a:endParaRPr lang="ar-EG"/>
          </a:p>
        </p:txBody>
      </p:sp>
      <p:sp>
        <p:nvSpPr>
          <p:cNvPr id="3" name="عنوان فرعي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11785600" y="274641"/>
            <a:ext cx="3657600" cy="5851525"/>
          </a:xfrm>
        </p:spPr>
        <p:txBody>
          <a:bodyPr vert="eaVert"/>
          <a:lstStyle/>
          <a:p>
            <a:r>
              <a:rPr lang="ar-SA"/>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812800" y="274641"/>
            <a:ext cx="107696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4406903"/>
            <a:ext cx="10363200" cy="1362075"/>
          </a:xfrm>
        </p:spPr>
        <p:txBody>
          <a:bodyPr anchor="t"/>
          <a:lstStyle>
            <a:lvl1pPr algn="r">
              <a:defRPr sz="4000" b="1" cap="all"/>
            </a:lvl1p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محتوى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p:cNvSpPr>
            <a:spLocks noGrp="1"/>
          </p:cNvSpPr>
          <p:nvPr>
            <p:ph type="dt" sz="half" idx="10"/>
          </p:nvPr>
        </p:nvSpPr>
        <p:spPr/>
        <p:txBody>
          <a:bodyPr/>
          <a:lstStyle/>
          <a:p>
            <a:fld id="{E5DE22B7-B6C3-496E-8BD8-403E52C3A1BB}" type="datetime1">
              <a:rPr lang="en-US" smtClean="0"/>
              <a:pPr/>
              <a:t>4/16/2025</a:t>
            </a:fld>
            <a:endParaRPr lang="en-US" dirty="0"/>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lvl1pPr>
              <a:defRPr/>
            </a:lvl1p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p:cNvSpPr>
            <a:spLocks noGrp="1"/>
          </p:cNvSpPr>
          <p:nvPr>
            <p:ph type="dt" sz="half" idx="10"/>
          </p:nvPr>
        </p:nvSpPr>
        <p:spPr/>
        <p:txBody>
          <a:bodyPr/>
          <a:lstStyle/>
          <a:p>
            <a:fld id="{E5DE22B7-B6C3-496E-8BD8-403E52C3A1BB}" type="datetime1">
              <a:rPr lang="en-US" smtClean="0"/>
              <a:pPr/>
              <a:t>4/16/2025</a:t>
            </a:fld>
            <a:endParaRPr lang="en-US" dirty="0"/>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E5DE22B7-B6C3-496E-8BD8-403E52C3A1BB}" type="datetime1">
              <a:rPr lang="en-US" smtClean="0"/>
              <a:pPr/>
              <a:t>4/16/2025</a:t>
            </a:fld>
            <a:endParaRPr lang="en-US" dirty="0"/>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5DE22B7-B6C3-496E-8BD8-403E52C3A1BB}" type="datetime1">
              <a:rPr lang="en-US" smtClean="0"/>
              <a:pPr/>
              <a:t>4/16/2025</a:t>
            </a:fld>
            <a:endParaRPr lang="en-US" dirty="0"/>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2" y="273050"/>
            <a:ext cx="4011084" cy="1162050"/>
          </a:xfrm>
        </p:spPr>
        <p:txBody>
          <a:bodyPr anchor="b"/>
          <a:lstStyle>
            <a:lvl1pPr algn="r">
              <a:defRPr sz="2000" b="1"/>
            </a:lvl1pPr>
          </a:lstStyle>
          <a:p>
            <a:r>
              <a:rPr lang="ar-SA"/>
              <a:t>انقر لتحرير نمط العنوان الرئيسي</a:t>
            </a:r>
            <a:endParaRPr lang="ar-EG"/>
          </a:p>
        </p:txBody>
      </p:sp>
      <p:sp>
        <p:nvSpPr>
          <p:cNvPr id="3" name="عنصر نائب للمحتوى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5DE22B7-B6C3-496E-8BD8-403E52C3A1BB}" type="datetime1">
              <a:rPr lang="en-US" smtClean="0"/>
              <a:pPr/>
              <a:t>4/16/2025</a:t>
            </a:fld>
            <a:endParaRPr lang="en-US" dirty="0"/>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717" y="4800600"/>
            <a:ext cx="7315200" cy="566738"/>
          </a:xfrm>
        </p:spPr>
        <p:txBody>
          <a:bodyPr anchor="b"/>
          <a:lstStyle>
            <a:lvl1pPr algn="r">
              <a:defRPr sz="2000" b="1"/>
            </a:lvl1pPr>
          </a:lstStyle>
          <a:p>
            <a:r>
              <a:rPr lang="ar-SA"/>
              <a:t>انقر لتحرير نمط العنوان الرئيسي</a:t>
            </a:r>
            <a:endParaRPr lang="ar-EG"/>
          </a:p>
        </p:txBody>
      </p:sp>
      <p:sp>
        <p:nvSpPr>
          <p:cNvPr id="3" name="عنصر نائب للصورة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5DE22B7-B6C3-496E-8BD8-403E52C3A1BB}" type="datetime1">
              <a:rPr lang="en-US" smtClean="0"/>
              <a:pPr/>
              <a:t>4/16/2025</a:t>
            </a:fld>
            <a:endParaRPr lang="en-US" dirty="0"/>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8AB70BE-1769-45B8-85A6-0C837432C7E6}" type="slidenum">
              <a:rPr lang="en-US" smtClean="0"/>
              <a:pPr/>
              <a:t>‹#›</a:t>
            </a:fld>
            <a:endParaRPr lang="en-US"/>
          </a:p>
        </p:txBody>
      </p:sp>
    </p:spTree>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609600" y="1600203"/>
            <a:ext cx="109728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2"/>
          </p:nvPr>
        </p:nvSpPr>
        <p:spPr>
          <a:xfrm>
            <a:off x="8737600" y="6356353"/>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5DE22B7-B6C3-496E-8BD8-403E52C3A1BB}" type="datetime1">
              <a:rPr lang="en-US" smtClean="0"/>
              <a:pPr/>
              <a:t>4/16/2025</a:t>
            </a:fld>
            <a:endParaRPr lang="en-US" dirty="0"/>
          </a:p>
        </p:txBody>
      </p:sp>
      <p:sp>
        <p:nvSpPr>
          <p:cNvPr id="5" name="عنصر نائب للتذييل 4"/>
          <p:cNvSpPr>
            <a:spLocks noGrp="1"/>
          </p:cNvSpPr>
          <p:nvPr>
            <p:ph type="ftr" sz="quarter" idx="3"/>
          </p:nvPr>
        </p:nvSpPr>
        <p:spPr>
          <a:xfrm>
            <a:off x="4165600" y="6356353"/>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09600" y="6356353"/>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8AB70BE-1769-45B8-85A6-0C837432C7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ncbex.org/exams/nextgen/sample-questions/multiple-choice" TargetMode="External"/><Relationship Id="rId2" Type="http://schemas.openxmlformats.org/officeDocument/2006/relationships/hyperlink" Target="https://www.usmle.org/exam-resources/step-3-materials/step-3-test-question-formats/multiple-choice-quest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96CF80-9153-F061-B086-B63528DECD42}"/>
              </a:ext>
            </a:extLst>
          </p:cNvPr>
          <p:cNvSpPr>
            <a:spLocks noGrp="1"/>
          </p:cNvSpPr>
          <p:nvPr>
            <p:ph type="title"/>
          </p:nvPr>
        </p:nvSpPr>
        <p:spPr>
          <a:xfrm>
            <a:off x="1402749" y="296213"/>
            <a:ext cx="9532981" cy="2978327"/>
          </a:xfrm>
        </p:spPr>
        <p:txBody>
          <a:bodyPr>
            <a:noAutofit/>
          </a:bodyPr>
          <a:lstStyle/>
          <a:p>
            <a:r>
              <a:rPr lang="en-US" sz="3200" b="1" dirty="0">
                <a:solidFill>
                  <a:srgbClr val="FF0000"/>
                </a:solidFill>
                <a:latin typeface="Times New Roman" pitchFamily="18" charset="0"/>
                <a:cs typeface="Times New Roman" pitchFamily="18" charset="0"/>
              </a:rPr>
              <a:t>Selected response test items </a:t>
            </a:r>
            <a:br>
              <a:rPr lang="en-US" sz="3200" b="1" dirty="0">
                <a:solidFill>
                  <a:srgbClr val="FF0000"/>
                </a:solidFill>
                <a:latin typeface="Times New Roman" pitchFamily="18" charset="0"/>
                <a:cs typeface="Times New Roman" pitchFamily="18" charset="0"/>
              </a:rPr>
            </a:br>
            <a:r>
              <a:rPr lang="en-US" sz="3200" b="1" dirty="0">
                <a:solidFill>
                  <a:srgbClr val="FF0000"/>
                </a:solidFill>
                <a:latin typeface="Times New Roman" pitchFamily="18" charset="0"/>
                <a:cs typeface="Times New Roman" pitchFamily="18" charset="0"/>
              </a:rPr>
              <a:t> </a:t>
            </a:r>
            <a:r>
              <a:rPr lang="en-US" sz="3200" b="1" dirty="0">
                <a:solidFill>
                  <a:srgbClr val="0070C0"/>
                </a:solidFill>
                <a:latin typeface="Times New Roman" pitchFamily="18" charset="0"/>
                <a:cs typeface="Times New Roman" pitchFamily="18" charset="0"/>
              </a:rPr>
              <a:t>Multiple-Choice and Multiple-Response</a:t>
            </a:r>
            <a:endParaRPr lang="en-GB" sz="3200" b="1" dirty="0">
              <a:solidFill>
                <a:srgbClr val="0070C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4D1BEB3B-AFB6-B87C-EC12-C885768BA08F}"/>
              </a:ext>
            </a:extLst>
          </p:cNvPr>
          <p:cNvSpPr>
            <a:spLocks noGrp="1"/>
          </p:cNvSpPr>
          <p:nvPr>
            <p:ph sz="half" idx="1"/>
          </p:nvPr>
        </p:nvSpPr>
        <p:spPr>
          <a:xfrm>
            <a:off x="845820" y="3496962"/>
            <a:ext cx="4914900" cy="1212198"/>
          </a:xfrm>
        </p:spPr>
        <p:txBody>
          <a:bodyPr>
            <a:noAutofit/>
          </a:bodyPr>
          <a:lstStyle/>
          <a:p>
            <a:pPr marL="0" marR="0" lvl="0" indent="0" algn="l" rtl="0">
              <a:spcBef>
                <a:spcPts val="0"/>
              </a:spcBef>
              <a:spcAft>
                <a:spcPts val="0"/>
              </a:spcAft>
              <a:buNone/>
            </a:pPr>
            <a:r>
              <a:rPr lang="en-US" sz="3200" b="1" dirty="0">
                <a:solidFill>
                  <a:srgbClr val="C00000"/>
                </a:solidFill>
                <a:latin typeface="Times New Roman" panose="02020603050405020304" pitchFamily="18" charset="0"/>
                <a:ea typeface="Times New Roman"/>
                <a:cs typeface="Times New Roman" panose="02020603050405020304" pitchFamily="18" charset="0"/>
                <a:sym typeface="Times New Roman"/>
              </a:rPr>
              <a:t>Prepared by</a:t>
            </a:r>
          </a:p>
          <a:p>
            <a:pPr marL="0" marR="0" lvl="0" indent="0" algn="l" rtl="0">
              <a:spcBef>
                <a:spcPts val="0"/>
              </a:spcBef>
              <a:spcAft>
                <a:spcPts val="0"/>
              </a:spcAft>
              <a:buNone/>
            </a:pPr>
            <a:r>
              <a:rPr lang="ar-EG" dirty="0" err="1">
                <a:solidFill>
                  <a:schemeClr val="dk1"/>
                </a:solidFill>
                <a:latin typeface="Times New Roman" panose="02020603050405020304" pitchFamily="18" charset="0"/>
                <a:ea typeface="Times New Roman"/>
                <a:cs typeface="Times New Roman" panose="02020603050405020304" pitchFamily="18" charset="0"/>
                <a:sym typeface="Times New Roman"/>
              </a:rPr>
              <a:t>Samar</a:t>
            </a:r>
            <a:r>
              <a:rPr lang="ar-EG" dirty="0">
                <a:solidFill>
                  <a:schemeClr val="dk1"/>
                </a:solidFill>
                <a:latin typeface="Times New Roman" panose="02020603050405020304" pitchFamily="18" charset="0"/>
                <a:ea typeface="Times New Roman"/>
                <a:cs typeface="Times New Roman" panose="02020603050405020304" pitchFamily="18" charset="0"/>
                <a:sym typeface="Times New Roman"/>
              </a:rPr>
              <a:t> </a:t>
            </a:r>
            <a:r>
              <a:rPr lang="ar-EG" dirty="0" err="1">
                <a:solidFill>
                  <a:schemeClr val="dk1"/>
                </a:solidFill>
                <a:latin typeface="Times New Roman" panose="02020603050405020304" pitchFamily="18" charset="0"/>
                <a:ea typeface="Times New Roman"/>
                <a:cs typeface="Times New Roman" panose="02020603050405020304" pitchFamily="18" charset="0"/>
                <a:sym typeface="Times New Roman"/>
              </a:rPr>
              <a:t>Rady</a:t>
            </a:r>
            <a:r>
              <a:rPr lang="ar-EG" dirty="0">
                <a:solidFill>
                  <a:schemeClr val="dk1"/>
                </a:solidFill>
                <a:latin typeface="Times New Roman" panose="02020603050405020304" pitchFamily="18" charset="0"/>
                <a:ea typeface="Times New Roman"/>
                <a:cs typeface="Times New Roman" panose="02020603050405020304" pitchFamily="18" charset="0"/>
                <a:sym typeface="Times New Roman"/>
              </a:rPr>
              <a:t> </a:t>
            </a:r>
          </a:p>
          <a:p>
            <a:pPr marL="0" marR="0" lvl="0" indent="0" algn="l" rtl="0">
              <a:spcBef>
                <a:spcPts val="0"/>
              </a:spcBef>
              <a:spcAft>
                <a:spcPts val="0"/>
              </a:spcAft>
              <a:buNone/>
            </a:pPr>
            <a:r>
              <a:rPr lang="ar-EG" dirty="0" err="1">
                <a:solidFill>
                  <a:schemeClr val="dk1"/>
                </a:solidFill>
                <a:latin typeface="Times New Roman" panose="02020603050405020304" pitchFamily="18" charset="0"/>
                <a:ea typeface="Times New Roman"/>
                <a:cs typeface="Times New Roman" panose="02020603050405020304" pitchFamily="18" charset="0"/>
                <a:sym typeface="Times New Roman"/>
              </a:rPr>
              <a:t>Shimaa</a:t>
            </a:r>
            <a:r>
              <a:rPr lang="ar-EG" dirty="0">
                <a:solidFill>
                  <a:schemeClr val="dk1"/>
                </a:solidFill>
                <a:latin typeface="Times New Roman" panose="02020603050405020304" pitchFamily="18" charset="0"/>
                <a:ea typeface="Times New Roman"/>
                <a:cs typeface="Times New Roman" panose="02020603050405020304" pitchFamily="18" charset="0"/>
                <a:sym typeface="Times New Roman"/>
              </a:rPr>
              <a:t> </a:t>
            </a:r>
            <a:r>
              <a:rPr lang="ar-EG" dirty="0" err="1">
                <a:solidFill>
                  <a:schemeClr val="dk1"/>
                </a:solidFill>
                <a:latin typeface="Times New Roman" panose="02020603050405020304" pitchFamily="18" charset="0"/>
                <a:ea typeface="Times New Roman"/>
                <a:cs typeface="Times New Roman" panose="02020603050405020304" pitchFamily="18" charset="0"/>
                <a:sym typeface="Times New Roman"/>
              </a:rPr>
              <a:t>Awad</a:t>
            </a:r>
            <a:r>
              <a:rPr lang="ar-EG" dirty="0">
                <a:solidFill>
                  <a:schemeClr val="dk1"/>
                </a:solidFill>
                <a:latin typeface="Times New Roman" panose="02020603050405020304" pitchFamily="18" charset="0"/>
                <a:ea typeface="Times New Roman"/>
                <a:cs typeface="Times New Roman" panose="02020603050405020304" pitchFamily="18" charset="0"/>
                <a:sym typeface="Times New Roman"/>
              </a:rPr>
              <a:t> </a:t>
            </a:r>
            <a:endParaRPr lang="en-US"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l" rtl="0">
              <a:spcBef>
                <a:spcPts val="0"/>
              </a:spcBef>
              <a:spcAft>
                <a:spcPts val="0"/>
              </a:spcAft>
              <a:buNone/>
            </a:pPr>
            <a:endParaRPr lang="en-US"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ctr" rtl="0">
              <a:spcBef>
                <a:spcPts val="0"/>
              </a:spcBef>
              <a:spcAft>
                <a:spcPts val="0"/>
              </a:spcAft>
              <a:buNone/>
            </a:pPr>
            <a:r>
              <a:rPr lang="en-US" b="1" dirty="0">
                <a:solidFill>
                  <a:srgbClr val="FF0000"/>
                </a:solidFill>
                <a:latin typeface="Times New Roman" panose="02020603050405020304" pitchFamily="18" charset="0"/>
                <a:ea typeface="Times New Roman"/>
                <a:cs typeface="Times New Roman" panose="02020603050405020304" pitchFamily="18" charset="0"/>
                <a:sym typeface="Times New Roman"/>
              </a:rPr>
              <a:t>                    </a:t>
            </a:r>
          </a:p>
          <a:p>
            <a:pPr marL="0" marR="0" lvl="0" indent="0" algn="ctr" rtl="0">
              <a:spcBef>
                <a:spcPts val="0"/>
              </a:spcBef>
              <a:spcAft>
                <a:spcPts val="0"/>
              </a:spcAft>
              <a:buNone/>
            </a:pPr>
            <a:r>
              <a:rPr lang="en-US" b="1" dirty="0">
                <a:solidFill>
                  <a:srgbClr val="FF0000"/>
                </a:solidFill>
                <a:latin typeface="Times New Roman" panose="02020603050405020304" pitchFamily="18" charset="0"/>
                <a:ea typeface="Times New Roman"/>
                <a:cs typeface="Times New Roman" panose="02020603050405020304" pitchFamily="18" charset="0"/>
                <a:sym typeface="Times New Roman"/>
              </a:rPr>
              <a:t>                                     </a:t>
            </a:r>
            <a:endParaRPr lang="en-US" b="1" i="0" u="none" strike="noStrike" cap="none" dirty="0">
              <a:solidFill>
                <a:srgbClr val="061E2F"/>
              </a:solidFill>
              <a:latin typeface="Times New Roman" panose="02020603050405020304" pitchFamily="18" charset="0"/>
              <a:ea typeface="Times New Roman"/>
              <a:cs typeface="Times New Roman" panose="02020603050405020304" pitchFamily="18" charset="0"/>
              <a:sym typeface="Times New Roman"/>
            </a:endParaRPr>
          </a:p>
          <a:p>
            <a:pPr marL="0" marR="0" lvl="0" indent="0" algn="l" rtl="0">
              <a:spcBef>
                <a:spcPts val="0"/>
              </a:spcBef>
              <a:spcAft>
                <a:spcPts val="0"/>
              </a:spcAft>
              <a:buNone/>
            </a:pPr>
            <a:r>
              <a:rPr lang="en-US" b="1" i="0" u="none" strike="noStrike" cap="none" dirty="0">
                <a:solidFill>
                  <a:srgbClr val="061E2F"/>
                </a:solidFill>
                <a:latin typeface="Times New Roman" panose="02020603050405020304" pitchFamily="18" charset="0"/>
                <a:ea typeface="Times New Roman"/>
                <a:cs typeface="Times New Roman" panose="02020603050405020304" pitchFamily="18" charset="0"/>
                <a:sym typeface="Times New Roman"/>
              </a:rPr>
              <a:t>              </a:t>
            </a:r>
            <a:endParaRPr lang="en-GB" dirty="0"/>
          </a:p>
        </p:txBody>
      </p:sp>
      <p:sp>
        <p:nvSpPr>
          <p:cNvPr id="4" name="Content Placeholder 3">
            <a:extLst>
              <a:ext uri="{FF2B5EF4-FFF2-40B4-BE49-F238E27FC236}">
                <a16:creationId xmlns:a16="http://schemas.microsoft.com/office/drawing/2014/main" xmlns="" id="{6B5ADA50-8EE1-232F-0A68-39608491E83D}"/>
              </a:ext>
            </a:extLst>
          </p:cNvPr>
          <p:cNvSpPr>
            <a:spLocks noGrp="1"/>
          </p:cNvSpPr>
          <p:nvPr>
            <p:ph sz="half" idx="2"/>
          </p:nvPr>
        </p:nvSpPr>
        <p:spPr>
          <a:xfrm>
            <a:off x="6759146" y="3558746"/>
            <a:ext cx="5152768" cy="852616"/>
          </a:xfrm>
        </p:spPr>
        <p:txBody>
          <a:bodyPr>
            <a:noAutofit/>
          </a:bodyPr>
          <a:lstStyle/>
          <a:p>
            <a:pPr marL="0" indent="0" algn="l">
              <a:buNone/>
            </a:pPr>
            <a:r>
              <a:rPr lang="en-US" sz="3200" b="1" dirty="0">
                <a:solidFill>
                  <a:srgbClr val="C00000"/>
                </a:solidFill>
                <a:latin typeface="Times New Roman" panose="02020603050405020304" pitchFamily="18" charset="0"/>
                <a:ea typeface="Times New Roman"/>
                <a:cs typeface="Times New Roman" panose="02020603050405020304" pitchFamily="18" charset="0"/>
                <a:sym typeface="Times New Roman"/>
              </a:rPr>
              <a:t>Under Supervision Of</a:t>
            </a:r>
          </a:p>
          <a:p>
            <a:pPr marL="0" indent="0" algn="l">
              <a:buNone/>
            </a:pPr>
            <a:r>
              <a:rPr lang="en-US" dirty="0">
                <a:solidFill>
                  <a:schemeClr val="dk1"/>
                </a:solidFill>
                <a:latin typeface="Times New Roman" panose="02020603050405020304" pitchFamily="18" charset="0"/>
                <a:ea typeface="Times New Roman"/>
                <a:cs typeface="Times New Roman" panose="02020603050405020304" pitchFamily="18" charset="0"/>
                <a:sym typeface="Times New Roman"/>
              </a:rPr>
              <a:t>Prof .Dr/ </a:t>
            </a:r>
            <a:r>
              <a:rPr lang="en-US" dirty="0" err="1">
                <a:solidFill>
                  <a:schemeClr val="dk1"/>
                </a:solidFill>
                <a:latin typeface="Times New Roman" panose="02020603050405020304" pitchFamily="18" charset="0"/>
                <a:ea typeface="Times New Roman"/>
                <a:cs typeface="Times New Roman" panose="02020603050405020304" pitchFamily="18" charset="0"/>
                <a:sym typeface="Times New Roman"/>
              </a:rPr>
              <a:t>Effat</a:t>
            </a:r>
            <a:r>
              <a:rPr lang="en-US" dirty="0">
                <a:solidFill>
                  <a:schemeClr val="dk1"/>
                </a:solidFill>
                <a:latin typeface="Times New Roman" panose="02020603050405020304" pitchFamily="18" charset="0"/>
                <a:ea typeface="Times New Roman"/>
                <a:cs typeface="Times New Roman" panose="02020603050405020304" pitchFamily="18" charset="0"/>
                <a:sym typeface="Times New Roman"/>
              </a:rPr>
              <a:t> </a:t>
            </a:r>
            <a:r>
              <a:rPr lang="en-US" dirty="0" err="1">
                <a:solidFill>
                  <a:schemeClr val="dk1"/>
                </a:solidFill>
                <a:latin typeface="Times New Roman" panose="02020603050405020304" pitchFamily="18" charset="0"/>
                <a:ea typeface="Times New Roman"/>
                <a:cs typeface="Times New Roman" panose="02020603050405020304" pitchFamily="18" charset="0"/>
                <a:sym typeface="Times New Roman"/>
              </a:rPr>
              <a:t>ElKarmalawy</a:t>
            </a:r>
            <a:endParaRPr lang="en-US" cap="none"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pPr marL="0" indent="0" algn="l">
              <a:buNone/>
            </a:pPr>
            <a:r>
              <a:rPr lang="en-US" dirty="0">
                <a:solidFill>
                  <a:schemeClr val="dk1"/>
                </a:solidFill>
                <a:latin typeface="Times New Roman" panose="02020603050405020304" pitchFamily="18" charset="0"/>
                <a:ea typeface="Times New Roman"/>
                <a:cs typeface="Times New Roman" panose="02020603050405020304" pitchFamily="18" charset="0"/>
                <a:sym typeface="Times New Roman"/>
              </a:rPr>
              <a:t>Prof .Dr/ Enas Helmy  </a:t>
            </a:r>
          </a:p>
          <a:p>
            <a:pPr marL="0" indent="0" algn="l">
              <a:buNone/>
            </a:pPr>
            <a:r>
              <a:rPr lang="en-US" dirty="0">
                <a:solidFill>
                  <a:schemeClr val="dk1"/>
                </a:solidFill>
                <a:latin typeface="Times New Roman" panose="02020603050405020304" pitchFamily="18" charset="0"/>
                <a:cs typeface="Times New Roman" panose="02020603050405020304" pitchFamily="18" charset="0"/>
                <a:sym typeface="Times New Roman"/>
              </a:rPr>
              <a:t>Assist. Prof/ Heba Ahmed </a:t>
            </a:r>
            <a:endParaRPr lang="en-GB" dirty="0"/>
          </a:p>
        </p:txBody>
      </p:sp>
      <p:sp>
        <p:nvSpPr>
          <p:cNvPr id="5" name="Date Placeholder 4">
            <a:extLst>
              <a:ext uri="{FF2B5EF4-FFF2-40B4-BE49-F238E27FC236}">
                <a16:creationId xmlns:a16="http://schemas.microsoft.com/office/drawing/2014/main" xmlns="" id="{EB6731CD-DA88-90C9-B815-5E031EF75EC5}"/>
              </a:ext>
            </a:extLst>
          </p:cNvPr>
          <p:cNvSpPr>
            <a:spLocks noGrp="1"/>
          </p:cNvSpPr>
          <p:nvPr>
            <p:ph type="dt" sz="half" idx="10"/>
          </p:nvPr>
        </p:nvSpPr>
        <p:spPr>
          <a:xfrm>
            <a:off x="9017000" y="6404172"/>
            <a:ext cx="2374150" cy="367841"/>
          </a:xfrm>
        </p:spPr>
        <p:txBody>
          <a:bodyPr/>
          <a:lstStyle/>
          <a:p>
            <a:fld id="{947B1D4E-9674-4600-9293-F7CF6E4D35CD}" type="datetime1">
              <a:rPr lang="en-US" smtClean="0"/>
              <a:pPr/>
              <a:t>4/16/2025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3725" y="125842"/>
            <a:ext cx="143827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74" y="43249"/>
            <a:ext cx="1311275"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0455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Writing Multiple-Choice Items </a:t>
            </a:r>
            <a:r>
              <a:rPr lang="en-US" sz="2800" b="1" dirty="0">
                <a:solidFill>
                  <a:srgbClr val="FF0000"/>
                </a:solidFill>
                <a:latin typeface="Times New Roman" pitchFamily="18" charset="0"/>
                <a:cs typeface="Times New Roman" pitchFamily="18" charset="0"/>
              </a:rPr>
              <a:t>cont., </a:t>
            </a:r>
            <a:r>
              <a:rPr lang="en-US" sz="4000" b="1" dirty="0">
                <a:solidFill>
                  <a:srgbClr val="FF0000"/>
                </a:solidFill>
              </a:rPr>
              <a:t> </a:t>
            </a:r>
            <a:endParaRPr lang="ar-EG" sz="4000" b="1" dirty="0"/>
          </a:p>
        </p:txBody>
      </p:sp>
      <p:sp>
        <p:nvSpPr>
          <p:cNvPr id="3" name="Content Placeholder 2"/>
          <p:cNvSpPr>
            <a:spLocks noGrp="1"/>
          </p:cNvSpPr>
          <p:nvPr>
            <p:ph idx="1"/>
          </p:nvPr>
        </p:nvSpPr>
        <p:spPr>
          <a:xfrm>
            <a:off x="107588" y="1429555"/>
            <a:ext cx="11976824" cy="5428445"/>
          </a:xfrm>
        </p:spPr>
        <p:txBody>
          <a:bodyPr>
            <a:normAutofit/>
          </a:bodyPr>
          <a:lstStyle/>
          <a:p>
            <a:pPr marL="0" indent="0" algn="justLow" rtl="0">
              <a:lnSpc>
                <a:spcPct val="150000"/>
              </a:lnSpc>
              <a:buNone/>
            </a:pPr>
            <a:r>
              <a:rPr lang="en-US" b="1" dirty="0">
                <a:latin typeface="Times New Roman" pitchFamily="18" charset="0"/>
                <a:cs typeface="Times New Roman" pitchFamily="18" charset="0"/>
              </a:rPr>
              <a:t>B. Alternatives</a:t>
            </a:r>
            <a:r>
              <a:rPr lang="en-US" dirty="0">
                <a:latin typeface="Times New Roman" pitchFamily="18" charset="0"/>
                <a:cs typeface="Times New Roman" pitchFamily="18" charset="0"/>
              </a:rPr>
              <a:t> are of two types: </a:t>
            </a:r>
          </a:p>
          <a:p>
            <a:pPr marL="514350" indent="-514350" algn="justLow" rtl="0">
              <a:lnSpc>
                <a:spcPct val="150000"/>
              </a:lnSpc>
              <a:buFont typeface="+mj-lt"/>
              <a:buAutoNum type="arabicPeriod"/>
            </a:pPr>
            <a:r>
              <a:rPr lang="en-US" b="1" u="sng" dirty="0">
                <a:solidFill>
                  <a:schemeClr val="accent4">
                    <a:lumMod val="75000"/>
                  </a:schemeClr>
                </a:solidFill>
                <a:latin typeface="Times New Roman" pitchFamily="18" charset="0"/>
                <a:cs typeface="Times New Roman" pitchFamily="18" charset="0"/>
              </a:rPr>
              <a:t>Answer</a:t>
            </a:r>
            <a:r>
              <a:rPr lang="en-US" b="1" dirty="0">
                <a:solidFill>
                  <a:schemeClr val="accent4">
                    <a:lumMod val="75000"/>
                  </a:schemeClr>
                </a:solidFill>
                <a:latin typeface="Times New Roman" pitchFamily="18" charset="0"/>
                <a:cs typeface="Times New Roman" pitchFamily="18" charset="0"/>
              </a:rPr>
              <a:t>: </a:t>
            </a:r>
            <a:r>
              <a:rPr lang="en-US" dirty="0">
                <a:latin typeface="Times New Roman" pitchFamily="18" charset="0"/>
                <a:cs typeface="Times New Roman" pitchFamily="18" charset="0"/>
              </a:rPr>
              <a:t>which is the correct or best response to answer the question or complete the statement.</a:t>
            </a:r>
          </a:p>
          <a:p>
            <a:pPr marL="514350" indent="-514350" algn="justLow" rtl="0">
              <a:lnSpc>
                <a:spcPct val="150000"/>
              </a:lnSpc>
              <a:buFont typeface="+mj-lt"/>
              <a:buAutoNum type="arabicPeriod"/>
            </a:pPr>
            <a:r>
              <a:rPr lang="en-US" b="1" u="sng" dirty="0">
                <a:solidFill>
                  <a:schemeClr val="accent4">
                    <a:lumMod val="75000"/>
                  </a:schemeClr>
                </a:solidFill>
                <a:latin typeface="Times New Roman" pitchFamily="18" charset="0"/>
                <a:cs typeface="Times New Roman" pitchFamily="18" charset="0"/>
              </a:rPr>
              <a:t>Distractors</a:t>
            </a:r>
            <a:r>
              <a:rPr lang="en-US" b="1" dirty="0">
                <a:solidFill>
                  <a:schemeClr val="accent4">
                    <a:lumMod val="75000"/>
                  </a:schemeClr>
                </a:solidFill>
                <a:latin typeface="Times New Roman" pitchFamily="18" charset="0"/>
                <a:cs typeface="Times New Roman" pitchFamily="18" charset="0"/>
              </a:rPr>
              <a:t>: </a:t>
            </a:r>
            <a:r>
              <a:rPr lang="en-US" dirty="0">
                <a:latin typeface="Times New Roman" pitchFamily="18" charset="0"/>
                <a:cs typeface="Times New Roman" pitchFamily="18" charset="0"/>
              </a:rPr>
              <a:t>which are the incorrect alternatives. The purpose of the distractors is to distract students who are unsure of the correct answer. </a:t>
            </a:r>
          </a:p>
          <a:p>
            <a:pPr marL="0" indent="0" algn="l" rtl="0">
              <a:lnSpc>
                <a:spcPct val="150000"/>
              </a:lnSpc>
              <a:buNone/>
            </a:pPr>
            <a:endParaRPr lang="ar-EG"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p:cNvSpPr>
            <a:spLocks noGrp="1"/>
          </p:cNvSpPr>
          <p:nvPr>
            <p:ph type="sldNum" sz="quarter" idx="12"/>
          </p:nvPr>
        </p:nvSpPr>
        <p:spPr/>
        <p:txBody>
          <a:bodyPr/>
          <a:lstStyle/>
          <a:p>
            <a:fld id="{08AB70BE-1769-45B8-85A6-0C837432C7E6}" type="slidenum">
              <a:rPr lang="en-US" smtClean="0"/>
              <a:pPr/>
              <a:t>10</a:t>
            </a:fld>
            <a:endParaRPr lang="en-US"/>
          </a:p>
        </p:txBody>
      </p:sp>
    </p:spTree>
    <p:extLst>
      <p:ext uri="{BB962C8B-B14F-4D97-AF65-F5344CB8AC3E}">
        <p14:creationId xmlns:p14="http://schemas.microsoft.com/office/powerpoint/2010/main" val="3474009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05D8E10-16DC-AF45-ABBA-F1E93AA65897}"/>
              </a:ext>
            </a:extLst>
          </p:cNvPr>
          <p:cNvSpPr>
            <a:spLocks noGrp="1"/>
          </p:cNvSpPr>
          <p:nvPr>
            <p:ph type="title"/>
          </p:nvPr>
        </p:nvSpPr>
        <p:spPr>
          <a:xfrm>
            <a:off x="914400" y="274638"/>
            <a:ext cx="10668000" cy="442054"/>
          </a:xfrm>
        </p:spPr>
        <p:txBody>
          <a:bodyPr>
            <a:normAutofit fontScale="90000"/>
          </a:bodyPr>
          <a:lstStyle/>
          <a:p>
            <a:r>
              <a:rPr lang="ar-EG" sz="4000" b="1" dirty="0">
                <a:solidFill>
                  <a:srgbClr val="FF0000"/>
                </a:solidFill>
              </a:rPr>
              <a:t>Example</a:t>
            </a:r>
            <a:r>
              <a:rPr lang="ar-EG" dirty="0"/>
              <a:t> </a:t>
            </a:r>
          </a:p>
        </p:txBody>
      </p:sp>
      <p:sp>
        <p:nvSpPr>
          <p:cNvPr id="3" name="عنصر نائب للمحتوى 2">
            <a:extLst>
              <a:ext uri="{FF2B5EF4-FFF2-40B4-BE49-F238E27FC236}">
                <a16:creationId xmlns:a16="http://schemas.microsoft.com/office/drawing/2014/main" xmlns="" id="{F374C6F0-B346-1A06-3F4D-0F25A7BC1154}"/>
              </a:ext>
            </a:extLst>
          </p:cNvPr>
          <p:cNvSpPr>
            <a:spLocks noGrp="1"/>
          </p:cNvSpPr>
          <p:nvPr>
            <p:ph idx="1"/>
          </p:nvPr>
        </p:nvSpPr>
        <p:spPr>
          <a:xfrm>
            <a:off x="148281" y="741405"/>
            <a:ext cx="11874843" cy="6272459"/>
          </a:xfrm>
        </p:spPr>
        <p:txBody>
          <a:bodyPr>
            <a:normAutofit fontScale="25000" lnSpcReduction="20000"/>
          </a:bodyPr>
          <a:lstStyle/>
          <a:p>
            <a:pPr marL="0" indent="0" algn="l" rtl="0">
              <a:buNone/>
            </a:pPr>
            <a:endParaRPr lang="ar-EG" dirty="0"/>
          </a:p>
          <a:p>
            <a:pPr algn="justLow" rtl="0">
              <a:lnSpc>
                <a:spcPct val="120000"/>
              </a:lnSpc>
            </a:pPr>
            <a:r>
              <a:rPr lang="en-US" sz="9600" b="1" dirty="0">
                <a:solidFill>
                  <a:srgbClr val="FF0000"/>
                </a:solidFill>
                <a:latin typeface="Times New Roman" pitchFamily="18" charset="0"/>
                <a:cs typeface="Times New Roman" pitchFamily="18" charset="0"/>
              </a:rPr>
              <a:t>Stem</a:t>
            </a:r>
            <a:r>
              <a:rPr lang="en-US" sz="9600" b="1" dirty="0">
                <a:latin typeface="Times New Roman" pitchFamily="18" charset="0"/>
                <a:cs typeface="Times New Roman" pitchFamily="18" charset="0"/>
              </a:rPr>
              <a:t> </a:t>
            </a:r>
            <a:r>
              <a:rPr lang="en-US" sz="9600" dirty="0">
                <a:latin typeface="Times New Roman" pitchFamily="18" charset="0"/>
                <a:cs typeface="Times New Roman" pitchFamily="18" charset="0"/>
              </a:rPr>
              <a:t>:To measure the patient's heart rate accurately, the nurse should use ____.</a:t>
            </a:r>
            <a:endParaRPr lang="ar-EG" sz="9600" dirty="0">
              <a:latin typeface="Times New Roman" pitchFamily="18" charset="0"/>
              <a:cs typeface="Times New Roman" pitchFamily="18" charset="0"/>
            </a:endParaRPr>
          </a:p>
          <a:p>
            <a:pPr algn="justLow" rtl="0">
              <a:lnSpc>
                <a:spcPct val="120000"/>
              </a:lnSpc>
            </a:pPr>
            <a:r>
              <a:rPr lang="en-US" sz="9600" b="1" dirty="0">
                <a:solidFill>
                  <a:srgbClr val="FF0000"/>
                </a:solidFill>
                <a:latin typeface="Times New Roman" pitchFamily="18" charset="0"/>
                <a:cs typeface="Times New Roman" pitchFamily="18" charset="0"/>
              </a:rPr>
              <a:t>Alternatives</a:t>
            </a:r>
            <a:r>
              <a:rPr lang="en-US" sz="9600" b="1" dirty="0">
                <a:latin typeface="Times New Roman" pitchFamily="18" charset="0"/>
                <a:cs typeface="Times New Roman" pitchFamily="18" charset="0"/>
              </a:rPr>
              <a:t> </a:t>
            </a:r>
            <a:r>
              <a:rPr lang="en-US" sz="9600" dirty="0">
                <a:latin typeface="Times New Roman" pitchFamily="18" charset="0"/>
                <a:cs typeface="Times New Roman" pitchFamily="18" charset="0"/>
              </a:rPr>
              <a:t>:</a:t>
            </a:r>
            <a:endParaRPr lang="ar-EG" sz="9600" dirty="0">
              <a:latin typeface="Times New Roman" pitchFamily="18" charset="0"/>
              <a:cs typeface="Times New Roman" pitchFamily="18" charset="0"/>
            </a:endParaRPr>
          </a:p>
          <a:p>
            <a:pPr marL="514350" indent="-514350" algn="justLow" rtl="0">
              <a:lnSpc>
                <a:spcPct val="120000"/>
              </a:lnSpc>
              <a:buAutoNum type="alphaUcPeriod"/>
            </a:pPr>
            <a:r>
              <a:rPr lang="en-US" sz="9600" dirty="0">
                <a:latin typeface="Times New Roman" pitchFamily="18" charset="0"/>
                <a:cs typeface="Times New Roman" pitchFamily="18" charset="0"/>
              </a:rPr>
              <a:t>A sphygmomanometer</a:t>
            </a:r>
            <a:endParaRPr lang="ar-EG" sz="9600" dirty="0">
              <a:latin typeface="Times New Roman" pitchFamily="18" charset="0"/>
              <a:cs typeface="Times New Roman" pitchFamily="18" charset="0"/>
            </a:endParaRPr>
          </a:p>
          <a:p>
            <a:pPr marL="0" indent="0" algn="justLow" rtl="0">
              <a:lnSpc>
                <a:spcPct val="120000"/>
              </a:lnSpc>
              <a:buNone/>
            </a:pPr>
            <a:r>
              <a:rPr lang="en-US" sz="9600" dirty="0">
                <a:latin typeface="Times New Roman" pitchFamily="18" charset="0"/>
                <a:cs typeface="Times New Roman" pitchFamily="18" charset="0"/>
              </a:rPr>
              <a:t>B. A stethoscope</a:t>
            </a:r>
            <a:endParaRPr lang="ar-EG" sz="9600" dirty="0">
              <a:latin typeface="Times New Roman" pitchFamily="18" charset="0"/>
              <a:cs typeface="Times New Roman" pitchFamily="18" charset="0"/>
            </a:endParaRPr>
          </a:p>
          <a:p>
            <a:pPr marL="0" indent="0" algn="justLow" rtl="0">
              <a:lnSpc>
                <a:spcPct val="120000"/>
              </a:lnSpc>
              <a:buNone/>
            </a:pPr>
            <a:r>
              <a:rPr lang="en-US" sz="9600" dirty="0">
                <a:latin typeface="Times New Roman" pitchFamily="18" charset="0"/>
                <a:cs typeface="Times New Roman" pitchFamily="18" charset="0"/>
              </a:rPr>
              <a:t>C. A glucometer</a:t>
            </a:r>
            <a:endParaRPr lang="ar-EG" sz="9600" dirty="0">
              <a:latin typeface="Times New Roman" pitchFamily="18" charset="0"/>
              <a:cs typeface="Times New Roman" pitchFamily="18" charset="0"/>
            </a:endParaRPr>
          </a:p>
          <a:p>
            <a:pPr marL="0" indent="0" algn="justLow" rtl="0">
              <a:lnSpc>
                <a:spcPct val="120000"/>
              </a:lnSpc>
              <a:buNone/>
            </a:pPr>
            <a:r>
              <a:rPr lang="en-US" sz="9600" dirty="0">
                <a:latin typeface="Times New Roman" pitchFamily="18" charset="0"/>
                <a:cs typeface="Times New Roman" pitchFamily="18" charset="0"/>
              </a:rPr>
              <a:t>D. A thermometer</a:t>
            </a:r>
            <a:endParaRPr lang="ar-EG" sz="9600" dirty="0">
              <a:latin typeface="Times New Roman" pitchFamily="18" charset="0"/>
              <a:cs typeface="Times New Roman" pitchFamily="18" charset="0"/>
            </a:endParaRPr>
          </a:p>
          <a:p>
            <a:pPr marL="0" indent="0" algn="justLow" rtl="0">
              <a:lnSpc>
                <a:spcPct val="120000"/>
              </a:lnSpc>
              <a:buNone/>
            </a:pPr>
            <a:r>
              <a:rPr lang="en-US" sz="9600" b="1" dirty="0">
                <a:latin typeface="Times New Roman" pitchFamily="18" charset="0"/>
                <a:cs typeface="Times New Roman" pitchFamily="18" charset="0"/>
              </a:rPr>
              <a:t>Correct Answer</a:t>
            </a:r>
            <a:r>
              <a:rPr lang="en-US" sz="9600" dirty="0">
                <a:latin typeface="Times New Roman" pitchFamily="18" charset="0"/>
                <a:cs typeface="Times New Roman" pitchFamily="18" charset="0"/>
              </a:rPr>
              <a:t>: B. A stethoscope </a:t>
            </a:r>
            <a:endParaRPr lang="ar-EG" sz="9600" dirty="0">
              <a:latin typeface="Times New Roman" pitchFamily="18" charset="0"/>
              <a:cs typeface="Times New Roman" pitchFamily="18" charset="0"/>
            </a:endParaRPr>
          </a:p>
          <a:p>
            <a:pPr marL="0" indent="0" algn="justLow" rtl="0">
              <a:lnSpc>
                <a:spcPct val="120000"/>
              </a:lnSpc>
              <a:buNone/>
            </a:pPr>
            <a:r>
              <a:rPr lang="en-US" sz="9600" dirty="0">
                <a:latin typeface="Times New Roman" pitchFamily="18" charset="0"/>
                <a:cs typeface="Times New Roman" pitchFamily="18" charset="0"/>
              </a:rPr>
              <a:t>In this example:- </a:t>
            </a:r>
            <a:r>
              <a:rPr lang="en-US" sz="9600" dirty="0">
                <a:solidFill>
                  <a:srgbClr val="FF0000"/>
                </a:solidFill>
                <a:latin typeface="Times New Roman" pitchFamily="18" charset="0"/>
                <a:cs typeface="Times New Roman" pitchFamily="18" charset="0"/>
              </a:rPr>
              <a:t>The stem </a:t>
            </a:r>
            <a:r>
              <a:rPr lang="en-US" sz="9600" dirty="0">
                <a:latin typeface="Times New Roman" pitchFamily="18" charset="0"/>
                <a:cs typeface="Times New Roman" pitchFamily="18" charset="0"/>
              </a:rPr>
              <a:t>is the incomplete statement: To measure the patient's heart rate accurately, the nurse should use ____.</a:t>
            </a:r>
            <a:endParaRPr lang="ar-EG" sz="9600" dirty="0">
              <a:latin typeface="Times New Roman" pitchFamily="18" charset="0"/>
              <a:cs typeface="Times New Roman" pitchFamily="18" charset="0"/>
            </a:endParaRPr>
          </a:p>
          <a:p>
            <a:pPr marL="0" indent="0" algn="justLow" rtl="0">
              <a:lnSpc>
                <a:spcPct val="120000"/>
              </a:lnSpc>
              <a:buNone/>
            </a:pPr>
            <a:r>
              <a:rPr lang="en-US" sz="9600" dirty="0">
                <a:latin typeface="Times New Roman" pitchFamily="18" charset="0"/>
                <a:cs typeface="Times New Roman" pitchFamily="18" charset="0"/>
              </a:rPr>
              <a:t> </a:t>
            </a:r>
            <a:r>
              <a:rPr lang="en-US" sz="9600" dirty="0">
                <a:solidFill>
                  <a:srgbClr val="FF0000"/>
                </a:solidFill>
                <a:latin typeface="Times New Roman" pitchFamily="18" charset="0"/>
                <a:cs typeface="Times New Roman" pitchFamily="18" charset="0"/>
              </a:rPr>
              <a:t>The alternatives </a:t>
            </a:r>
            <a:r>
              <a:rPr lang="en-US" sz="9600" dirty="0">
                <a:latin typeface="Times New Roman" pitchFamily="18" charset="0"/>
                <a:cs typeface="Times New Roman" pitchFamily="18" charset="0"/>
              </a:rPr>
              <a:t>are the options provided (A, B, C, D).- The key is the correct answer: A stethoscope.</a:t>
            </a:r>
            <a:endParaRPr lang="ar-EG" sz="9600" dirty="0">
              <a:latin typeface="Times New Roman" pitchFamily="18" charset="0"/>
              <a:cs typeface="Times New Roman" pitchFamily="18" charset="0"/>
            </a:endParaRPr>
          </a:p>
          <a:p>
            <a:pPr marL="0" indent="0" algn="justLow" rtl="0">
              <a:lnSpc>
                <a:spcPct val="120000"/>
              </a:lnSpc>
              <a:buNone/>
            </a:pPr>
            <a:r>
              <a:rPr lang="en-US" sz="9600" dirty="0">
                <a:latin typeface="Times New Roman" pitchFamily="18" charset="0"/>
                <a:cs typeface="Times New Roman" pitchFamily="18" charset="0"/>
              </a:rPr>
              <a:t> </a:t>
            </a:r>
            <a:r>
              <a:rPr lang="en-US" sz="9600" dirty="0">
                <a:solidFill>
                  <a:srgbClr val="FF0000"/>
                </a:solidFill>
                <a:latin typeface="Times New Roman" pitchFamily="18" charset="0"/>
                <a:cs typeface="Times New Roman" pitchFamily="18" charset="0"/>
              </a:rPr>
              <a:t>The distractors</a:t>
            </a:r>
            <a:r>
              <a:rPr lang="en-US" sz="9600" dirty="0">
                <a:latin typeface="Times New Roman" pitchFamily="18" charset="0"/>
                <a:cs typeface="Times New Roman" pitchFamily="18" charset="0"/>
              </a:rPr>
              <a:t> are the incorrect answers: A sphygmomanometer, A glucometer, and A thermometer.</a:t>
            </a:r>
            <a:endParaRPr lang="ar-EG" sz="9600" dirty="0">
              <a:latin typeface="Times New Roman" pitchFamily="18" charset="0"/>
              <a:cs typeface="Times New Roman" pitchFamily="18" charset="0"/>
            </a:endParaRPr>
          </a:p>
        </p:txBody>
      </p:sp>
      <p:sp>
        <p:nvSpPr>
          <p:cNvPr id="4" name="عنصر نائب للتاريخ 3">
            <a:extLst>
              <a:ext uri="{FF2B5EF4-FFF2-40B4-BE49-F238E27FC236}">
                <a16:creationId xmlns:a16="http://schemas.microsoft.com/office/drawing/2014/main" xmlns="" id="{1ED76A36-6442-BB13-1786-B1EA93E49C95}"/>
              </a:ext>
            </a:extLst>
          </p:cNvPr>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رقم الشريحة 4">
            <a:extLst>
              <a:ext uri="{FF2B5EF4-FFF2-40B4-BE49-F238E27FC236}">
                <a16:creationId xmlns:a16="http://schemas.microsoft.com/office/drawing/2014/main" xmlns="" id="{C05E6962-1E00-FA02-C68F-70F880B4A325}"/>
              </a:ext>
            </a:extLst>
          </p:cNvPr>
          <p:cNvSpPr>
            <a:spLocks noGrp="1"/>
          </p:cNvSpPr>
          <p:nvPr>
            <p:ph type="sldNum" sz="quarter" idx="12"/>
          </p:nvPr>
        </p:nvSpPr>
        <p:spPr/>
        <p:txBody>
          <a:bodyPr/>
          <a:lstStyle/>
          <a:p>
            <a:fld id="{08AB70BE-1769-45B8-85A6-0C837432C7E6}" type="slidenum">
              <a:rPr lang="en-US" smtClean="0"/>
              <a:pPr/>
              <a:t>11</a:t>
            </a:fld>
            <a:endParaRPr lang="en-US"/>
          </a:p>
        </p:txBody>
      </p:sp>
    </p:spTree>
    <p:extLst>
      <p:ext uri="{BB962C8B-B14F-4D97-AF65-F5344CB8AC3E}">
        <p14:creationId xmlns:p14="http://schemas.microsoft.com/office/powerpoint/2010/main" val="298722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5BA9C8-ED42-14C6-4CF0-D00A8382EA83}"/>
              </a:ext>
            </a:extLst>
          </p:cNvPr>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Test-item format includes a question</a:t>
            </a:r>
          </a:p>
        </p:txBody>
      </p:sp>
      <p:sp>
        <p:nvSpPr>
          <p:cNvPr id="4" name="Date Placeholder 3">
            <a:extLst>
              <a:ext uri="{FF2B5EF4-FFF2-40B4-BE49-F238E27FC236}">
                <a16:creationId xmlns:a16="http://schemas.microsoft.com/office/drawing/2014/main" xmlns="" id="{2B49C3BB-85DE-7496-96CF-26749A97B85A}"/>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9F2B5B5C-DF85-84DA-82A7-2570A0F135D1}"/>
              </a:ext>
            </a:extLst>
          </p:cNvPr>
          <p:cNvSpPr>
            <a:spLocks noGrp="1"/>
          </p:cNvSpPr>
          <p:nvPr>
            <p:ph type="sldNum" sz="quarter" idx="12"/>
          </p:nvPr>
        </p:nvSpPr>
        <p:spPr/>
        <p:txBody>
          <a:bodyPr/>
          <a:lstStyle/>
          <a:p>
            <a:fld id="{08AB70BE-1769-45B8-85A6-0C837432C7E6}" type="slidenum">
              <a:rPr lang="en-US" smtClean="0"/>
              <a:pPr/>
              <a:t>12</a:t>
            </a:fld>
            <a:endParaRPr lang="en-US"/>
          </a:p>
        </p:txBody>
      </p:sp>
      <p:graphicFrame>
        <p:nvGraphicFramePr>
          <p:cNvPr id="10" name="Content Placeholder 9">
            <a:extLst>
              <a:ext uri="{FF2B5EF4-FFF2-40B4-BE49-F238E27FC236}">
                <a16:creationId xmlns:a16="http://schemas.microsoft.com/office/drawing/2014/main" xmlns="" id="{133BD77A-0442-AEB0-D234-DCE95412B7F8}"/>
              </a:ext>
            </a:extLst>
          </p:cNvPr>
          <p:cNvGraphicFramePr>
            <a:graphicFrameLocks noGrp="1"/>
          </p:cNvGraphicFramePr>
          <p:nvPr>
            <p:ph idx="1"/>
            <p:extLst>
              <p:ext uri="{D42A27DB-BD31-4B8C-83A1-F6EECF244321}">
                <p14:modId xmlns:p14="http://schemas.microsoft.com/office/powerpoint/2010/main" val="172715084"/>
              </p:ext>
            </p:extLst>
          </p:nvPr>
        </p:nvGraphicFramePr>
        <p:xfrm>
          <a:off x="412124" y="1893194"/>
          <a:ext cx="11165983" cy="4385652"/>
        </p:xfrm>
        <a:graphic>
          <a:graphicData uri="http://schemas.openxmlformats.org/drawingml/2006/table">
            <a:tbl>
              <a:tblPr firstRow="1" firstCol="1" bandRow="1">
                <a:tableStyleId>{5C22544A-7EE6-4342-B048-85BDC9FD1C3A}</a:tableStyleId>
              </a:tblPr>
              <a:tblGrid>
                <a:gridCol w="6086098">
                  <a:extLst>
                    <a:ext uri="{9D8B030D-6E8A-4147-A177-3AD203B41FA5}">
                      <a16:colId xmlns:a16="http://schemas.microsoft.com/office/drawing/2014/main" xmlns="" val="2474848837"/>
                    </a:ext>
                  </a:extLst>
                </a:gridCol>
                <a:gridCol w="1963198">
                  <a:extLst>
                    <a:ext uri="{9D8B030D-6E8A-4147-A177-3AD203B41FA5}">
                      <a16:colId xmlns:a16="http://schemas.microsoft.com/office/drawing/2014/main" xmlns="" val="2285378482"/>
                    </a:ext>
                  </a:extLst>
                </a:gridCol>
                <a:gridCol w="3116687">
                  <a:extLst>
                    <a:ext uri="{9D8B030D-6E8A-4147-A177-3AD203B41FA5}">
                      <a16:colId xmlns:a16="http://schemas.microsoft.com/office/drawing/2014/main" xmlns="" val="20002"/>
                    </a:ext>
                  </a:extLst>
                </a:gridCol>
              </a:tblGrid>
              <a:tr h="1017431">
                <a:tc gridSpan="2">
                  <a:txBody>
                    <a:bodyPr/>
                    <a:lstStyle/>
                    <a:p>
                      <a:pPr marL="0" marR="0" indent="0" algn="l" rtl="0">
                        <a:lnSpc>
                          <a:spcPct val="107000"/>
                        </a:lnSpc>
                        <a:spcBef>
                          <a:spcPts val="0"/>
                        </a:spcBef>
                        <a:spcAft>
                          <a:spcPts val="0"/>
                        </a:spcAft>
                        <a:buFont typeface="Arial" pitchFamily="34" charset="0"/>
                        <a:buNone/>
                      </a:pPr>
                      <a:r>
                        <a:rPr lang="en-US" sz="2400" b="1" dirty="0">
                          <a:solidFill>
                            <a:schemeClr val="tx1"/>
                          </a:solidFill>
                          <a:effectLst/>
                          <a:latin typeface="Times New Roman" panose="02020603050405020304" pitchFamily="18" charset="0"/>
                          <a:cs typeface="Times New Roman" panose="02020603050405020304" pitchFamily="18" charset="0"/>
                        </a:rPr>
                        <a:t>What is the largest organ in the human body?</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rtl="0">
                        <a:lnSpc>
                          <a:spcPct val="107000"/>
                        </a:lnSpc>
                        <a:spcBef>
                          <a:spcPts val="0"/>
                        </a:spcBef>
                        <a:spcAft>
                          <a:spcPts val="0"/>
                        </a:spcAft>
                      </a:pPr>
                      <a:r>
                        <a:rPr lang="en-US" sz="2400" b="1" dirty="0">
                          <a:solidFill>
                            <a:srgbClr val="0070C0"/>
                          </a:solidFill>
                          <a:effectLst/>
                          <a:latin typeface="Times New Roman" panose="02020603050405020304" pitchFamily="18" charset="0"/>
                          <a:cs typeface="Times New Roman" panose="02020603050405020304" pitchFamily="18" charset="0"/>
                        </a:rPr>
                        <a:t>Stem in the form of question </a:t>
                      </a:r>
                      <a:endPar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00164616"/>
                  </a:ext>
                </a:extLst>
              </a:tr>
              <a:tr h="646380">
                <a:tc gridSpan="3">
                  <a:txBody>
                    <a:bodyPr/>
                    <a:lstStyle/>
                    <a:p>
                      <a:pPr marL="0" marR="0" algn="l" rtl="0">
                        <a:lnSpc>
                          <a:spcPct val="107000"/>
                        </a:lnSpc>
                        <a:spcBef>
                          <a:spcPts val="0"/>
                        </a:spcBef>
                        <a:spcAft>
                          <a:spcPts val="0"/>
                        </a:spcAft>
                      </a:pPr>
                      <a:r>
                        <a:rPr lang="en-US" sz="2800" b="1" dirty="0">
                          <a:solidFill>
                            <a:srgbClr val="0070C0"/>
                          </a:solidFill>
                          <a:effectLst/>
                          <a:latin typeface="Times New Roman" panose="02020603050405020304" pitchFamily="18" charset="0"/>
                          <a:cs typeface="Times New Roman" panose="02020603050405020304" pitchFamily="18" charset="0"/>
                        </a:rPr>
                        <a:t>Options or alternatives </a:t>
                      </a:r>
                      <a:endPar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rtl="1"/>
                      <a:endParaRPr lang="ar-EG"/>
                    </a:p>
                  </a:txBody>
                  <a:tcPr/>
                </a:tc>
                <a:extLst>
                  <a:ext uri="{0D108BD9-81ED-4DB2-BD59-A6C34878D82A}">
                    <a16:rowId xmlns:a16="http://schemas.microsoft.com/office/drawing/2014/main" xmlns="" val="3837931049"/>
                  </a:ext>
                </a:extLst>
              </a:tr>
              <a:tr h="646380">
                <a:tc>
                  <a:txBody>
                    <a:bodyPr/>
                    <a:lstStyle/>
                    <a:p>
                      <a:pPr marL="0" marR="0" algn="l" rtl="0">
                        <a:lnSpc>
                          <a:spcPct val="107000"/>
                        </a:lnSpc>
                        <a:spcBef>
                          <a:spcPts val="0"/>
                        </a:spcBef>
                        <a:spcAft>
                          <a:spcPts val="0"/>
                        </a:spcAft>
                      </a:pPr>
                      <a:r>
                        <a:rPr lang="en-US" sz="2400" b="1" dirty="0">
                          <a:solidFill>
                            <a:schemeClr val="tx1"/>
                          </a:solidFill>
                          <a:effectLst/>
                          <a:latin typeface="Times New Roman" panose="02020603050405020304" pitchFamily="18" charset="0"/>
                          <a:cs typeface="Times New Roman" panose="02020603050405020304" pitchFamily="18" charset="0"/>
                        </a:rPr>
                        <a:t>A) Heart</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l" rtl="0">
                        <a:lnSpc>
                          <a:spcPct val="107000"/>
                        </a:lnSpc>
                        <a:spcBef>
                          <a:spcPts val="0"/>
                        </a:spcBef>
                        <a:spcAft>
                          <a:spcPts val="0"/>
                        </a:spcAft>
                      </a:pPr>
                      <a:r>
                        <a:rPr lang="en-US" sz="2400" b="1">
                          <a:solidFill>
                            <a:schemeClr val="tx1"/>
                          </a:solidFill>
                          <a:effectLst/>
                          <a:latin typeface="Times New Roman" panose="02020603050405020304" pitchFamily="18" charset="0"/>
                          <a:cs typeface="Times New Roman" panose="02020603050405020304" pitchFamily="18" charset="0"/>
                        </a:rPr>
                        <a:t>Distractor</a:t>
                      </a:r>
                      <a:endParaRPr lang="en-US"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921315932"/>
                  </a:ext>
                </a:extLst>
              </a:tr>
              <a:tr h="646380">
                <a:tc>
                  <a:txBody>
                    <a:bodyPr/>
                    <a:lstStyle/>
                    <a:p>
                      <a:pPr marL="0" marR="0" algn="l" rtl="0">
                        <a:lnSpc>
                          <a:spcPct val="107000"/>
                        </a:lnSpc>
                        <a:spcBef>
                          <a:spcPts val="0"/>
                        </a:spcBef>
                        <a:spcAft>
                          <a:spcPts val="0"/>
                        </a:spcAft>
                      </a:pPr>
                      <a:r>
                        <a:rPr lang="en-US" sz="2400" b="1" dirty="0">
                          <a:solidFill>
                            <a:schemeClr val="tx1"/>
                          </a:solidFill>
                          <a:effectLst/>
                          <a:latin typeface="Times New Roman" panose="02020603050405020304" pitchFamily="18" charset="0"/>
                          <a:cs typeface="Times New Roman" panose="02020603050405020304" pitchFamily="18" charset="0"/>
                        </a:rPr>
                        <a:t>B) Brain</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l" rtl="0">
                        <a:lnSpc>
                          <a:spcPct val="107000"/>
                        </a:lnSpc>
                        <a:spcBef>
                          <a:spcPts val="0"/>
                        </a:spcBef>
                        <a:spcAft>
                          <a:spcPts val="0"/>
                        </a:spcAft>
                      </a:pPr>
                      <a:r>
                        <a:rPr lang="en-US" sz="2400" b="1">
                          <a:solidFill>
                            <a:schemeClr val="tx1"/>
                          </a:solidFill>
                          <a:effectLst/>
                          <a:latin typeface="Times New Roman" panose="02020603050405020304" pitchFamily="18" charset="0"/>
                          <a:cs typeface="Times New Roman" panose="02020603050405020304" pitchFamily="18" charset="0"/>
                        </a:rPr>
                        <a:t>Distractor</a:t>
                      </a:r>
                      <a:endParaRPr lang="en-US"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2871101426"/>
                  </a:ext>
                </a:extLst>
              </a:tr>
              <a:tr h="646380">
                <a:tc>
                  <a:txBody>
                    <a:bodyPr/>
                    <a:lstStyle/>
                    <a:p>
                      <a:pPr marL="0" marR="0" algn="l" rtl="0">
                        <a:lnSpc>
                          <a:spcPct val="107000"/>
                        </a:lnSpc>
                        <a:spcBef>
                          <a:spcPts val="0"/>
                        </a:spcBef>
                        <a:spcAft>
                          <a:spcPts val="0"/>
                        </a:spcAft>
                      </a:pPr>
                      <a:r>
                        <a:rPr lang="en-US" sz="2400" b="1" dirty="0">
                          <a:solidFill>
                            <a:schemeClr val="tx1"/>
                          </a:solidFill>
                          <a:effectLst/>
                          <a:latin typeface="Times New Roman" panose="02020603050405020304" pitchFamily="18" charset="0"/>
                          <a:cs typeface="Times New Roman" panose="02020603050405020304" pitchFamily="18" charset="0"/>
                        </a:rPr>
                        <a:t>C) Liver</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2400" b="1" dirty="0">
                          <a:solidFill>
                            <a:schemeClr val="tx1"/>
                          </a:solidFill>
                          <a:effectLst/>
                          <a:latin typeface="Times New Roman" panose="02020603050405020304" pitchFamily="18" charset="0"/>
                          <a:cs typeface="Times New Roman" panose="02020603050405020304" pitchFamily="18" charset="0"/>
                        </a:rPr>
                        <a:t>Distractor</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rtl="0">
                        <a:lnSpc>
                          <a:spcPct val="107000"/>
                        </a:lnSpc>
                        <a:spcBef>
                          <a:spcPts val="0"/>
                        </a:spcBef>
                        <a:spcAft>
                          <a:spcPts val="0"/>
                        </a:spcAft>
                      </a:pPr>
                      <a:endPar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326533674"/>
                  </a:ext>
                </a:extLst>
              </a:tr>
              <a:tr h="646380">
                <a:tc>
                  <a:txBody>
                    <a:bodyPr/>
                    <a:lstStyle/>
                    <a:p>
                      <a:pPr marL="0" marR="0" algn="l" rtl="0">
                        <a:lnSpc>
                          <a:spcPct val="107000"/>
                        </a:lnSpc>
                        <a:spcBef>
                          <a:spcPts val="0"/>
                        </a:spcBef>
                        <a:spcAft>
                          <a:spcPts val="0"/>
                        </a:spcAft>
                      </a:pPr>
                      <a:r>
                        <a:rPr lang="en-US" sz="2400" b="1" dirty="0">
                          <a:solidFill>
                            <a:schemeClr val="tx1"/>
                          </a:solidFill>
                          <a:effectLst/>
                          <a:latin typeface="Times New Roman" panose="02020603050405020304" pitchFamily="18" charset="0"/>
                          <a:cs typeface="Times New Roman" panose="02020603050405020304" pitchFamily="18" charset="0"/>
                        </a:rPr>
                        <a:t>D) Skin</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l" rtl="0">
                        <a:lnSpc>
                          <a:spcPct val="107000"/>
                        </a:lnSpc>
                        <a:spcBef>
                          <a:spcPts val="0"/>
                        </a:spcBef>
                        <a:spcAft>
                          <a:spcPts val="0"/>
                        </a:spcAft>
                      </a:pPr>
                      <a:r>
                        <a:rPr lang="en-US" sz="2400" b="1" dirty="0">
                          <a:solidFill>
                            <a:srgbClr val="FF0000"/>
                          </a:solidFill>
                          <a:effectLst/>
                          <a:latin typeface="Times New Roman" panose="02020603050405020304" pitchFamily="18" charset="0"/>
                          <a:cs typeface="Times New Roman" panose="02020603050405020304" pitchFamily="18" charset="0"/>
                        </a:rPr>
                        <a:t>Answer</a:t>
                      </a:r>
                      <a:endParaRPr lang="en-US"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635978249"/>
                  </a:ext>
                </a:extLst>
              </a:tr>
            </a:tbl>
          </a:graphicData>
        </a:graphic>
      </p:graphicFrame>
    </p:spTree>
    <p:extLst>
      <p:ext uri="{BB962C8B-B14F-4D97-AF65-F5344CB8AC3E}">
        <p14:creationId xmlns:p14="http://schemas.microsoft.com/office/powerpoint/2010/main" val="292542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AED5DF-EE3B-C8AD-A041-D02FB03B613F}"/>
              </a:ext>
            </a:extLst>
          </p:cNvPr>
          <p:cNvSpPr>
            <a:spLocks noGrp="1"/>
          </p:cNvSpPr>
          <p:nvPr>
            <p:ph type="title"/>
          </p:nvPr>
        </p:nvSpPr>
        <p:spPr>
          <a:xfrm>
            <a:off x="53794" y="0"/>
            <a:ext cx="12084413" cy="1092986"/>
          </a:xfrm>
        </p:spPr>
        <p:txBody>
          <a:bodyPr>
            <a:normAutofit fontScale="90000"/>
          </a:bodyPr>
          <a:lstStyle/>
          <a:p>
            <a:r>
              <a:rPr lang="en-US" sz="4000" b="1" dirty="0">
                <a:latin typeface="Times New Roman" pitchFamily="18" charset="0"/>
                <a:cs typeface="Times New Roman" pitchFamily="18" charset="0"/>
              </a:rPr>
              <a:t>Test-item format includes </a:t>
            </a:r>
            <a:br>
              <a:rPr lang="en-US" sz="4000" b="1" dirty="0">
                <a:latin typeface="Times New Roman" pitchFamily="18" charset="0"/>
                <a:cs typeface="Times New Roman" pitchFamily="18" charset="0"/>
              </a:rPr>
            </a:br>
            <a:r>
              <a:rPr lang="en-US" sz="4000" b="1" dirty="0">
                <a:solidFill>
                  <a:srgbClr val="FF0000"/>
                </a:solidFill>
                <a:latin typeface="Times New Roman" pitchFamily="18" charset="0"/>
                <a:cs typeface="Times New Roman" pitchFamily="18" charset="0"/>
              </a:rPr>
              <a:t>incomplete statement</a:t>
            </a:r>
          </a:p>
        </p:txBody>
      </p:sp>
      <p:graphicFrame>
        <p:nvGraphicFramePr>
          <p:cNvPr id="7" name="Content Placeholder 6">
            <a:extLst>
              <a:ext uri="{FF2B5EF4-FFF2-40B4-BE49-F238E27FC236}">
                <a16:creationId xmlns:a16="http://schemas.microsoft.com/office/drawing/2014/main" xmlns="" id="{02758236-7B4D-F763-9B64-4C427DCF1B42}"/>
              </a:ext>
            </a:extLst>
          </p:cNvPr>
          <p:cNvGraphicFramePr>
            <a:graphicFrameLocks noGrp="1"/>
          </p:cNvGraphicFramePr>
          <p:nvPr>
            <p:ph idx="1"/>
            <p:extLst>
              <p:ext uri="{D42A27DB-BD31-4B8C-83A1-F6EECF244321}">
                <p14:modId xmlns:p14="http://schemas.microsoft.com/office/powerpoint/2010/main" val="1488970815"/>
              </p:ext>
            </p:extLst>
          </p:nvPr>
        </p:nvGraphicFramePr>
        <p:xfrm>
          <a:off x="437882" y="1802428"/>
          <a:ext cx="10779617" cy="4794690"/>
        </p:xfrm>
        <a:graphic>
          <a:graphicData uri="http://schemas.openxmlformats.org/drawingml/2006/table">
            <a:tbl>
              <a:tblPr firstRow="1" firstCol="1" bandRow="1">
                <a:tableStyleId>{5C22544A-7EE6-4342-B048-85BDC9FD1C3A}</a:tableStyleId>
              </a:tblPr>
              <a:tblGrid>
                <a:gridCol w="5908613">
                  <a:extLst>
                    <a:ext uri="{9D8B030D-6E8A-4147-A177-3AD203B41FA5}">
                      <a16:colId xmlns:a16="http://schemas.microsoft.com/office/drawing/2014/main" xmlns="" val="4252710257"/>
                    </a:ext>
                  </a:extLst>
                </a:gridCol>
                <a:gridCol w="517944">
                  <a:extLst>
                    <a:ext uri="{9D8B030D-6E8A-4147-A177-3AD203B41FA5}">
                      <a16:colId xmlns:a16="http://schemas.microsoft.com/office/drawing/2014/main" xmlns="" val="2188370804"/>
                    </a:ext>
                  </a:extLst>
                </a:gridCol>
                <a:gridCol w="4353060">
                  <a:extLst>
                    <a:ext uri="{9D8B030D-6E8A-4147-A177-3AD203B41FA5}">
                      <a16:colId xmlns:a16="http://schemas.microsoft.com/office/drawing/2014/main" xmlns="" val="20002"/>
                    </a:ext>
                  </a:extLst>
                </a:gridCol>
              </a:tblGrid>
              <a:tr h="1016001">
                <a:tc gridSpan="2">
                  <a:txBody>
                    <a:bodyPr/>
                    <a:lstStyle/>
                    <a:p>
                      <a:pPr marL="0" marR="0" algn="l" rtl="0">
                        <a:lnSpc>
                          <a:spcPct val="107000"/>
                        </a:lnSpc>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The best position for a patient experiencing difficulty breathing is ____.</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rtl="0">
                        <a:lnSpc>
                          <a:spcPct val="107000"/>
                        </a:lnSpc>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Stem in the form </a:t>
                      </a:r>
                      <a:r>
                        <a:rPr lang="en-US" sz="2400" dirty="0">
                          <a:solidFill>
                            <a:srgbClr val="FF0000"/>
                          </a:solidFill>
                          <a:effectLst/>
                          <a:latin typeface="Times New Roman" panose="02020603050405020304" pitchFamily="18" charset="0"/>
                          <a:cs typeface="Times New Roman" panose="02020603050405020304" pitchFamily="18" charset="0"/>
                        </a:rPr>
                        <a:t>incomplete statement   </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52396034"/>
                  </a:ext>
                </a:extLst>
              </a:tr>
              <a:tr h="748997">
                <a:tc gridSpan="3">
                  <a:txBody>
                    <a:bodyPr/>
                    <a:lstStyle/>
                    <a:p>
                      <a:pPr marL="0" marR="0" algn="l" rtl="0">
                        <a:lnSpc>
                          <a:spcPct val="107000"/>
                        </a:lnSpc>
                        <a:spcBef>
                          <a:spcPts val="0"/>
                        </a:spcBef>
                        <a:spcAft>
                          <a:spcPts val="0"/>
                        </a:spcAft>
                      </a:pPr>
                      <a:r>
                        <a:rPr lang="en-US" sz="2400" dirty="0">
                          <a:solidFill>
                            <a:srgbClr val="FF0000"/>
                          </a:solidFill>
                          <a:effectLst/>
                          <a:latin typeface="Times New Roman" panose="02020603050405020304" pitchFamily="18" charset="0"/>
                          <a:cs typeface="Times New Roman" panose="02020603050405020304" pitchFamily="18" charset="0"/>
                        </a:rPr>
                        <a:t>Options or alternatives </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rtl="1"/>
                      <a:endParaRPr lang="ar-EG"/>
                    </a:p>
                  </a:txBody>
                  <a:tcPr/>
                </a:tc>
                <a:extLst>
                  <a:ext uri="{0D108BD9-81ED-4DB2-BD59-A6C34878D82A}">
                    <a16:rowId xmlns:a16="http://schemas.microsoft.com/office/drawing/2014/main" xmlns="" val="3697180151"/>
                  </a:ext>
                </a:extLst>
              </a:tr>
              <a:tr h="748997">
                <a:tc>
                  <a:txBody>
                    <a:bodyPr/>
                    <a:lstStyle/>
                    <a:p>
                      <a:pPr marL="0" marR="0" algn="l" rtl="0">
                        <a:lnSpc>
                          <a:spcPct val="107000"/>
                        </a:lnSpc>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A) Supine</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l" rtl="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Distractor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2431119031"/>
                  </a:ext>
                </a:extLst>
              </a:tr>
              <a:tr h="748997">
                <a:tc>
                  <a:txBody>
                    <a:bodyPr/>
                    <a:lstStyle/>
                    <a:p>
                      <a:pPr marL="0" marR="0" algn="l" rtl="0">
                        <a:lnSpc>
                          <a:spcPct val="107000"/>
                        </a:lnSpc>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B) Prone</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l" rtl="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Distractor</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961348760"/>
                  </a:ext>
                </a:extLst>
              </a:tr>
              <a:tr h="748997">
                <a:tc>
                  <a:txBody>
                    <a:bodyPr/>
                    <a:lstStyle/>
                    <a:p>
                      <a:pPr marL="0" marR="0" algn="l" rtl="0">
                        <a:lnSpc>
                          <a:spcPct val="107000"/>
                        </a:lnSpc>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C) Fowler’s</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Answer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1928815215"/>
                  </a:ext>
                </a:extLst>
              </a:tr>
              <a:tr h="748997">
                <a:tc>
                  <a:txBody>
                    <a:bodyPr/>
                    <a:lstStyle/>
                    <a:p>
                      <a:pPr marL="0" marR="0" algn="l" rtl="0">
                        <a:lnSpc>
                          <a:spcPct val="107000"/>
                        </a:lnSpc>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D) Trendelenburg</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algn="l" rtl="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Distractor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rtl="1"/>
                      <a:endParaRPr lang="ar-EG"/>
                    </a:p>
                  </a:txBody>
                  <a:tcPr/>
                </a:tc>
                <a:extLst>
                  <a:ext uri="{0D108BD9-81ED-4DB2-BD59-A6C34878D82A}">
                    <a16:rowId xmlns:a16="http://schemas.microsoft.com/office/drawing/2014/main" xmlns="" val="4043853002"/>
                  </a:ext>
                </a:extLst>
              </a:tr>
            </a:tbl>
          </a:graphicData>
        </a:graphic>
      </p:graphicFrame>
      <p:sp>
        <p:nvSpPr>
          <p:cNvPr id="4" name="Date Placeholder 3">
            <a:extLst>
              <a:ext uri="{FF2B5EF4-FFF2-40B4-BE49-F238E27FC236}">
                <a16:creationId xmlns:a16="http://schemas.microsoft.com/office/drawing/2014/main" xmlns="" id="{BC46008B-5313-4AC9-8622-34DE0C3EDA39}"/>
              </a:ext>
            </a:extLst>
          </p:cNvPr>
          <p:cNvSpPr>
            <a:spLocks noGrp="1"/>
          </p:cNvSpPr>
          <p:nvPr>
            <p:ph type="dt" sz="half" idx="10"/>
          </p:nvPr>
        </p:nvSpPr>
        <p:spPr>
          <a:xfrm>
            <a:off x="10945933" y="6550357"/>
            <a:ext cx="1100523" cy="213016"/>
          </a:xfrm>
        </p:spPr>
        <p:txBody>
          <a:bodyPr/>
          <a:lstStyle/>
          <a:p>
            <a:fld id="{36A456D6-2EBB-47A1-9336-54193C1AF9DB}" type="datetime1">
              <a:rPr lang="en-US" smtClean="0"/>
              <a:pPr/>
              <a:t>4/16/2025</a:t>
            </a:fld>
            <a:endParaRPr lang="en-US"/>
          </a:p>
        </p:txBody>
      </p:sp>
    </p:spTree>
    <p:extLst>
      <p:ext uri="{BB962C8B-B14F-4D97-AF65-F5344CB8AC3E}">
        <p14:creationId xmlns:p14="http://schemas.microsoft.com/office/powerpoint/2010/main" val="3343462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A42842-B402-80AA-3BB5-EB7935856AB1}"/>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xmlns="" id="{2F5F8139-9456-B4E0-E09C-A263C89277C9}"/>
              </a:ext>
            </a:extLst>
          </p:cNvPr>
          <p:cNvPicPr>
            <a:picLocks noGrp="1" noChangeAspect="1"/>
          </p:cNvPicPr>
          <p:nvPr>
            <p:ph idx="1"/>
          </p:nvPr>
        </p:nvPicPr>
        <p:blipFill>
          <a:blip r:embed="rId2"/>
          <a:stretch>
            <a:fillRect/>
          </a:stretch>
        </p:blipFill>
        <p:spPr>
          <a:xfrm>
            <a:off x="0" y="0"/>
            <a:ext cx="12280490" cy="7128387"/>
          </a:xfrm>
          <a:prstGeom prst="rect">
            <a:avLst/>
          </a:prstGeom>
        </p:spPr>
      </p:pic>
      <p:sp>
        <p:nvSpPr>
          <p:cNvPr id="4" name="Date Placeholder 3">
            <a:extLst>
              <a:ext uri="{FF2B5EF4-FFF2-40B4-BE49-F238E27FC236}">
                <a16:creationId xmlns:a16="http://schemas.microsoft.com/office/drawing/2014/main" xmlns="" id="{15957F88-BCFF-EBC7-B101-D47C7A66D8B1}"/>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716C4317-B3EF-682B-AE2A-A73BC0614078}"/>
              </a:ext>
            </a:extLst>
          </p:cNvPr>
          <p:cNvSpPr>
            <a:spLocks noGrp="1"/>
          </p:cNvSpPr>
          <p:nvPr>
            <p:ph type="sldNum" sz="quarter" idx="12"/>
          </p:nvPr>
        </p:nvSpPr>
        <p:spPr/>
        <p:txBody>
          <a:bodyPr/>
          <a:lstStyle/>
          <a:p>
            <a:fld id="{08AB70BE-1769-45B8-85A6-0C837432C7E6}" type="slidenum">
              <a:rPr lang="en-US" smtClean="0"/>
              <a:pPr/>
              <a:t>14</a:t>
            </a:fld>
            <a:endParaRPr lang="en-US"/>
          </a:p>
        </p:txBody>
      </p:sp>
    </p:spTree>
    <p:extLst>
      <p:ext uri="{BB962C8B-B14F-4D97-AF65-F5344CB8AC3E}">
        <p14:creationId xmlns:p14="http://schemas.microsoft.com/office/powerpoint/2010/main" val="1389151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920ACC-6B88-FBE6-B0F4-AA830471AF0E}"/>
              </a:ext>
            </a:extLst>
          </p:cNvPr>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sym typeface="Times New Roman"/>
              </a:rPr>
              <a:t>Principles</a:t>
            </a:r>
            <a:r>
              <a:rPr lang="en-US" sz="4000" b="1" dirty="0">
                <a:solidFill>
                  <a:srgbClr val="FF0000"/>
                </a:solidFill>
                <a:latin typeface="Times New Roman" pitchFamily="18" charset="0"/>
                <a:cs typeface="Times New Roman" pitchFamily="18" charset="0"/>
              </a:rPr>
              <a:t> for writing the stem</a:t>
            </a:r>
          </a:p>
        </p:txBody>
      </p:sp>
      <p:sp>
        <p:nvSpPr>
          <p:cNvPr id="3" name="Content Placeholder 2">
            <a:extLst>
              <a:ext uri="{FF2B5EF4-FFF2-40B4-BE49-F238E27FC236}">
                <a16:creationId xmlns:a16="http://schemas.microsoft.com/office/drawing/2014/main" xmlns="" id="{D2CF9640-317B-0212-792C-2E09F636C264}"/>
              </a:ext>
            </a:extLst>
          </p:cNvPr>
          <p:cNvSpPr>
            <a:spLocks noGrp="1"/>
          </p:cNvSpPr>
          <p:nvPr>
            <p:ph idx="1"/>
          </p:nvPr>
        </p:nvSpPr>
        <p:spPr>
          <a:xfrm>
            <a:off x="141668" y="1390918"/>
            <a:ext cx="11822805" cy="5370489"/>
          </a:xfrm>
        </p:spPr>
        <p:txBody>
          <a:bodyPr>
            <a:noAutofit/>
          </a:bodyPr>
          <a:lstStyle/>
          <a:p>
            <a:pPr marL="0" indent="0" algn="justLow" rtl="0">
              <a:lnSpc>
                <a:spcPct val="150000"/>
              </a:lnSpc>
              <a:buNone/>
            </a:pPr>
            <a:r>
              <a:rPr lang="en-US" sz="2800" dirty="0">
                <a:solidFill>
                  <a:srgbClr val="0070C0"/>
                </a:solidFill>
                <a:latin typeface="Times New Roman" pitchFamily="18" charset="0"/>
                <a:cs typeface="Times New Roman" pitchFamily="18" charset="0"/>
              </a:rPr>
              <a:t>1.The stem should present clearly and explicitly the problem to be solved</a:t>
            </a:r>
            <a:r>
              <a:rPr lang="en-US" sz="2800" dirty="0">
                <a:solidFill>
                  <a:srgbClr val="00B0F0"/>
                </a:solidFill>
                <a:latin typeface="Times New Roman" pitchFamily="18" charset="0"/>
                <a:cs typeface="Times New Roman" pitchFamily="18" charset="0"/>
              </a:rPr>
              <a:t>.</a:t>
            </a:r>
          </a:p>
          <a:p>
            <a:pPr marL="0" indent="0" algn="justLow" rtl="0">
              <a:lnSpc>
                <a:spcPct val="150000"/>
              </a:lnSpc>
              <a:buNone/>
            </a:pPr>
            <a:r>
              <a:rPr lang="en-US" sz="2800" dirty="0">
                <a:latin typeface="Times New Roman" pitchFamily="18" charset="0"/>
                <a:cs typeface="Times New Roman" pitchFamily="18" charset="0"/>
              </a:rPr>
              <a:t>The student </a:t>
            </a:r>
            <a:r>
              <a:rPr lang="en-US" sz="2800" dirty="0">
                <a:solidFill>
                  <a:srgbClr val="FF0000"/>
                </a:solidFill>
                <a:latin typeface="Times New Roman" pitchFamily="18" charset="0"/>
                <a:cs typeface="Times New Roman" pitchFamily="18" charset="0"/>
              </a:rPr>
              <a:t>should not have </a:t>
            </a:r>
            <a:r>
              <a:rPr lang="en-US" sz="2800" dirty="0">
                <a:latin typeface="Times New Roman" pitchFamily="18" charset="0"/>
                <a:cs typeface="Times New Roman" pitchFamily="18" charset="0"/>
              </a:rPr>
              <a:t>to read the alternatives to understand the question or the intent of the incomplete statement. The stem </a:t>
            </a:r>
            <a:r>
              <a:rPr lang="en-US" sz="2800" dirty="0">
                <a:solidFill>
                  <a:srgbClr val="FF0000"/>
                </a:solidFill>
                <a:latin typeface="Times New Roman" pitchFamily="18" charset="0"/>
                <a:cs typeface="Times New Roman" pitchFamily="18" charset="0"/>
              </a:rPr>
              <a:t>should provide </a:t>
            </a:r>
            <a:r>
              <a:rPr lang="en-US" sz="2800" dirty="0">
                <a:latin typeface="Times New Roman" pitchFamily="18" charset="0"/>
                <a:cs typeface="Times New Roman" pitchFamily="18" charset="0"/>
              </a:rPr>
              <a:t>sufficient information for answering the question or completing the statement.</a:t>
            </a:r>
          </a:p>
          <a:p>
            <a:pPr marL="0" indent="0" algn="justLow" rtl="0">
              <a:lnSpc>
                <a:spcPct val="150000"/>
              </a:lnSpc>
              <a:buNone/>
            </a:pPr>
            <a:r>
              <a:rPr lang="en-US" sz="2800" dirty="0">
                <a:solidFill>
                  <a:srgbClr val="0070C0"/>
                </a:solidFill>
                <a:latin typeface="Times New Roman" pitchFamily="18" charset="0"/>
                <a:cs typeface="Times New Roman" pitchFamily="18" charset="0"/>
              </a:rPr>
              <a:t>2.The stem should not contain extraneous information unless the item is developed for the purpose of identifying significant versus in significant data.</a:t>
            </a:r>
          </a:p>
          <a:p>
            <a:pPr marL="0" indent="0" algn="l" rtl="0">
              <a:lnSpc>
                <a:spcPct val="100000"/>
              </a:lnSpc>
              <a:buNone/>
            </a:pPr>
            <a:endParaRPr lang="en-US" sz="2800" dirty="0">
              <a:solidFill>
                <a:srgbClr val="0070C0"/>
              </a:solidFill>
            </a:endParaRPr>
          </a:p>
        </p:txBody>
      </p:sp>
      <p:sp>
        <p:nvSpPr>
          <p:cNvPr id="4" name="Date Placeholder 3">
            <a:extLst>
              <a:ext uri="{FF2B5EF4-FFF2-40B4-BE49-F238E27FC236}">
                <a16:creationId xmlns:a16="http://schemas.microsoft.com/office/drawing/2014/main" xmlns="" id="{E71D7594-AC4A-C2C5-AF09-9F14F8E7C5F3}"/>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F0484729-E0AB-4F7F-0D8B-C49E3D7E6534}"/>
              </a:ext>
            </a:extLst>
          </p:cNvPr>
          <p:cNvSpPr>
            <a:spLocks noGrp="1"/>
          </p:cNvSpPr>
          <p:nvPr>
            <p:ph type="sldNum" sz="quarter" idx="12"/>
          </p:nvPr>
        </p:nvSpPr>
        <p:spPr/>
        <p:txBody>
          <a:bodyPr/>
          <a:lstStyle/>
          <a:p>
            <a:fld id="{08AB70BE-1769-45B8-85A6-0C837432C7E6}" type="slidenum">
              <a:rPr lang="en-US" smtClean="0"/>
              <a:pPr/>
              <a:t>15</a:t>
            </a:fld>
            <a:endParaRPr lang="en-US"/>
          </a:p>
        </p:txBody>
      </p:sp>
    </p:spTree>
    <p:extLst>
      <p:ext uri="{BB962C8B-B14F-4D97-AF65-F5344CB8AC3E}">
        <p14:creationId xmlns:p14="http://schemas.microsoft.com/office/powerpoint/2010/main" val="2462631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83E2C-6723-FE9F-F014-57ACC98F51B8}"/>
              </a:ext>
            </a:extLst>
          </p:cNvPr>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sym typeface="Times New Roman"/>
              </a:rPr>
              <a:t>Principles</a:t>
            </a:r>
            <a:r>
              <a:rPr lang="en-US" sz="4000" b="1" dirty="0">
                <a:solidFill>
                  <a:srgbClr val="FF0000"/>
                </a:solidFill>
                <a:latin typeface="Times New Roman" pitchFamily="18" charset="0"/>
                <a:cs typeface="Times New Roman" pitchFamily="18" charset="0"/>
              </a:rPr>
              <a:t> for writing the stem cont.</a:t>
            </a:r>
            <a:r>
              <a:rPr lang="en-US" sz="4000" b="1" dirty="0">
                <a:solidFill>
                  <a:srgbClr val="FF0000"/>
                </a:solidFill>
              </a:rPr>
              <a:t>,</a:t>
            </a:r>
          </a:p>
        </p:txBody>
      </p:sp>
      <p:sp>
        <p:nvSpPr>
          <p:cNvPr id="3" name="Content Placeholder 2">
            <a:extLst>
              <a:ext uri="{FF2B5EF4-FFF2-40B4-BE49-F238E27FC236}">
                <a16:creationId xmlns:a16="http://schemas.microsoft.com/office/drawing/2014/main" xmlns="" id="{260F7BFF-F74C-C145-9708-1CA6889A2B1C}"/>
              </a:ext>
            </a:extLst>
          </p:cNvPr>
          <p:cNvSpPr>
            <a:spLocks noGrp="1"/>
          </p:cNvSpPr>
          <p:nvPr>
            <p:ph idx="1"/>
          </p:nvPr>
        </p:nvSpPr>
        <p:spPr>
          <a:xfrm>
            <a:off x="128788" y="1648496"/>
            <a:ext cx="11874321" cy="5087155"/>
          </a:xfrm>
        </p:spPr>
        <p:txBody>
          <a:bodyPr>
            <a:noAutofit/>
          </a:bodyPr>
          <a:lstStyle/>
          <a:p>
            <a:pPr marL="0" indent="0" algn="justLow" rtl="0">
              <a:lnSpc>
                <a:spcPct val="150000"/>
              </a:lnSpc>
              <a:buNone/>
            </a:pPr>
            <a:r>
              <a:rPr lang="en-US" sz="2400" b="1" dirty="0">
                <a:solidFill>
                  <a:srgbClr val="0070C0"/>
                </a:solidFill>
                <a:latin typeface="Times New Roman" pitchFamily="18" charset="0"/>
                <a:cs typeface="Times New Roman" pitchFamily="18" charset="0"/>
              </a:rPr>
              <a:t>3. </a:t>
            </a:r>
            <a:r>
              <a:rPr lang="en-US" sz="2400" dirty="0">
                <a:solidFill>
                  <a:srgbClr val="0070C0"/>
                </a:solidFill>
                <a:latin typeface="Times New Roman" pitchFamily="18" charset="0"/>
                <a:cs typeface="Times New Roman" pitchFamily="18" charset="0"/>
              </a:rPr>
              <a:t>Avoid inserting information in the stem for instructional purposes</a:t>
            </a:r>
          </a:p>
          <a:p>
            <a:pPr marL="0" indent="0" algn="justLow" rtl="0">
              <a:lnSpc>
                <a:spcPct val="150000"/>
              </a:lnSpc>
              <a:buNone/>
            </a:pPr>
            <a:r>
              <a:rPr lang="en-US" sz="2400" dirty="0">
                <a:latin typeface="Times New Roman" pitchFamily="18" charset="0"/>
                <a:cs typeface="Times New Roman" pitchFamily="18" charset="0"/>
              </a:rPr>
              <a:t>The </a:t>
            </a:r>
            <a:r>
              <a:rPr lang="en-US" sz="2400" dirty="0">
                <a:solidFill>
                  <a:srgbClr val="FF0000"/>
                </a:solidFill>
                <a:latin typeface="Times New Roman" pitchFamily="18" charset="0"/>
                <a:cs typeface="Times New Roman" pitchFamily="18" charset="0"/>
              </a:rPr>
              <a:t>goal</a:t>
            </a:r>
            <a:r>
              <a:rPr lang="en-US" sz="2400" dirty="0">
                <a:latin typeface="Times New Roman" pitchFamily="18" charset="0"/>
                <a:cs typeface="Times New Roman" pitchFamily="18" charset="0"/>
              </a:rPr>
              <a:t> of testing is to evaluate outcomes of learning, </a:t>
            </a:r>
            <a:r>
              <a:rPr lang="en-US" sz="2400" dirty="0">
                <a:solidFill>
                  <a:srgbClr val="FF0000"/>
                </a:solidFill>
                <a:latin typeface="Times New Roman" pitchFamily="18" charset="0"/>
                <a:cs typeface="Times New Roman" pitchFamily="18" charset="0"/>
              </a:rPr>
              <a:t>not</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to</a:t>
            </a: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teach new information</a:t>
            </a:r>
            <a:r>
              <a:rPr lang="en-US" sz="2400" dirty="0">
                <a:latin typeface="Times New Roman" pitchFamily="18" charset="0"/>
                <a:cs typeface="Times New Roman" pitchFamily="18" charset="0"/>
              </a:rPr>
              <a:t>.</a:t>
            </a:r>
            <a:endParaRPr lang="en-US" sz="2400" b="1" i="1" dirty="0">
              <a:latin typeface="Times New Roman" pitchFamily="18" charset="0"/>
              <a:cs typeface="Times New Roman" pitchFamily="18" charset="0"/>
            </a:endParaRPr>
          </a:p>
          <a:p>
            <a:pPr marL="0" indent="0" algn="justLow" rtl="0">
              <a:lnSpc>
                <a:spcPct val="150000"/>
              </a:lnSpc>
              <a:buNone/>
            </a:pPr>
            <a:r>
              <a:rPr lang="en-US" sz="2400" b="1" dirty="0">
                <a:solidFill>
                  <a:srgbClr val="0070C0"/>
                </a:solidFill>
                <a:latin typeface="Times New Roman" pitchFamily="18" charset="0"/>
                <a:cs typeface="Times New Roman" pitchFamily="18" charset="0"/>
              </a:rPr>
              <a:t>4. </a:t>
            </a:r>
            <a:r>
              <a:rPr lang="en-US" sz="2400" dirty="0">
                <a:solidFill>
                  <a:srgbClr val="0070C0"/>
                </a:solidFill>
                <a:latin typeface="Times New Roman" pitchFamily="18" charset="0"/>
                <a:cs typeface="Times New Roman" pitchFamily="18" charset="0"/>
              </a:rPr>
              <a:t>If words need to be repeated in each alternative to complete the statement, shift them to the stem. </a:t>
            </a:r>
          </a:p>
          <a:p>
            <a:pPr marL="0" indent="0" algn="justLow" rtl="0">
              <a:lnSpc>
                <a:spcPct val="150000"/>
              </a:lnSpc>
              <a:buNone/>
            </a:pPr>
            <a:r>
              <a:rPr lang="en-US" sz="2400" dirty="0">
                <a:latin typeface="Times New Roman" pitchFamily="18" charset="0"/>
                <a:cs typeface="Times New Roman" pitchFamily="18" charset="0"/>
              </a:rPr>
              <a:t>A word or phrase </a:t>
            </a:r>
            <a:r>
              <a:rPr lang="en-US" sz="2400" dirty="0">
                <a:solidFill>
                  <a:srgbClr val="FF0000"/>
                </a:solidFill>
                <a:latin typeface="Times New Roman" pitchFamily="18" charset="0"/>
                <a:cs typeface="Times New Roman" pitchFamily="18" charset="0"/>
              </a:rPr>
              <a:t>repeated</a:t>
            </a:r>
            <a:r>
              <a:rPr lang="en-US" sz="2400" dirty="0">
                <a:latin typeface="Times New Roman" pitchFamily="18" charset="0"/>
                <a:cs typeface="Times New Roman" pitchFamily="18" charset="0"/>
              </a:rPr>
              <a:t> in each alternative </a:t>
            </a:r>
            <a:r>
              <a:rPr lang="en-US" sz="2400" dirty="0">
                <a:solidFill>
                  <a:srgbClr val="FF0000"/>
                </a:solidFill>
                <a:latin typeface="Times New Roman" pitchFamily="18" charset="0"/>
                <a:cs typeface="Times New Roman" pitchFamily="18" charset="0"/>
              </a:rPr>
              <a:t>does not </a:t>
            </a:r>
            <a:r>
              <a:rPr lang="en-US" sz="2400" dirty="0">
                <a:latin typeface="Times New Roman" pitchFamily="18" charset="0"/>
                <a:cs typeface="Times New Roman" pitchFamily="18" charset="0"/>
              </a:rPr>
              <a:t>test students’  knowledge should be </a:t>
            </a:r>
            <a:r>
              <a:rPr lang="en-US" sz="2400" dirty="0">
                <a:solidFill>
                  <a:srgbClr val="FF0000"/>
                </a:solidFill>
                <a:latin typeface="Times New Roman" pitchFamily="18" charset="0"/>
                <a:cs typeface="Times New Roman" pitchFamily="18" charset="0"/>
              </a:rPr>
              <a:t>included in the stem</a:t>
            </a:r>
            <a:r>
              <a:rPr lang="en-US" sz="2400" dirty="0">
                <a:latin typeface="Times New Roman" pitchFamily="18" charset="0"/>
                <a:cs typeface="Times New Roman" pitchFamily="18" charset="0"/>
              </a:rPr>
              <a:t>. </a:t>
            </a:r>
          </a:p>
          <a:p>
            <a:pPr marL="0" indent="0" algn="l" rtl="0">
              <a:buNone/>
            </a:pPr>
            <a:endParaRPr lang="en-US" sz="3600" b="1" i="1" dirty="0"/>
          </a:p>
        </p:txBody>
      </p:sp>
      <p:sp>
        <p:nvSpPr>
          <p:cNvPr id="4" name="Date Placeholder 3">
            <a:extLst>
              <a:ext uri="{FF2B5EF4-FFF2-40B4-BE49-F238E27FC236}">
                <a16:creationId xmlns:a16="http://schemas.microsoft.com/office/drawing/2014/main" xmlns="" id="{1F3CFD59-C497-C760-5E9D-5312AE8B2807}"/>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FA069F5D-A2FB-AED7-8303-C6F96C13D83D}"/>
              </a:ext>
            </a:extLst>
          </p:cNvPr>
          <p:cNvSpPr>
            <a:spLocks noGrp="1"/>
          </p:cNvSpPr>
          <p:nvPr>
            <p:ph type="sldNum" sz="quarter" idx="12"/>
          </p:nvPr>
        </p:nvSpPr>
        <p:spPr/>
        <p:txBody>
          <a:bodyPr/>
          <a:lstStyle/>
          <a:p>
            <a:fld id="{08AB70BE-1769-45B8-85A6-0C837432C7E6}" type="slidenum">
              <a:rPr lang="en-US" smtClean="0"/>
              <a:pPr/>
              <a:t>16</a:t>
            </a:fld>
            <a:endParaRPr lang="en-US"/>
          </a:p>
        </p:txBody>
      </p:sp>
    </p:spTree>
    <p:extLst>
      <p:ext uri="{BB962C8B-B14F-4D97-AF65-F5344CB8AC3E}">
        <p14:creationId xmlns:p14="http://schemas.microsoft.com/office/powerpoint/2010/main" val="3996049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552591-06A6-13E5-D2A9-F00F3A4F99DF}"/>
              </a:ext>
            </a:extLst>
          </p:cNvPr>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sym typeface="Times New Roman"/>
              </a:rPr>
              <a:t>Principles</a:t>
            </a:r>
            <a:r>
              <a:rPr lang="en-US" sz="4000" b="1" dirty="0">
                <a:solidFill>
                  <a:srgbClr val="FF0000"/>
                </a:solidFill>
                <a:latin typeface="Times New Roman" pitchFamily="18" charset="0"/>
                <a:cs typeface="Times New Roman" pitchFamily="18" charset="0"/>
              </a:rPr>
              <a:t> for writing the stem cont.,</a:t>
            </a:r>
          </a:p>
        </p:txBody>
      </p:sp>
      <p:sp>
        <p:nvSpPr>
          <p:cNvPr id="3" name="Content Placeholder 2">
            <a:extLst>
              <a:ext uri="{FF2B5EF4-FFF2-40B4-BE49-F238E27FC236}">
                <a16:creationId xmlns:a16="http://schemas.microsoft.com/office/drawing/2014/main" xmlns="" id="{62681482-EC72-A81A-C568-6BD8186B3B1F}"/>
              </a:ext>
            </a:extLst>
          </p:cNvPr>
          <p:cNvSpPr>
            <a:spLocks noGrp="1"/>
          </p:cNvSpPr>
          <p:nvPr>
            <p:ph idx="1"/>
          </p:nvPr>
        </p:nvSpPr>
        <p:spPr>
          <a:xfrm>
            <a:off x="317680" y="1363362"/>
            <a:ext cx="11874320" cy="5198772"/>
          </a:xfrm>
        </p:spPr>
        <p:txBody>
          <a:bodyPr>
            <a:normAutofit/>
          </a:bodyPr>
          <a:lstStyle/>
          <a:p>
            <a:pPr marL="0" indent="0" algn="l" rtl="0">
              <a:lnSpc>
                <a:spcPct val="150000"/>
              </a:lnSpc>
              <a:buNone/>
            </a:pPr>
            <a:endParaRPr lang="en-US" sz="1100" b="1" dirty="0">
              <a:solidFill>
                <a:srgbClr val="FF0000"/>
              </a:solidFill>
            </a:endParaRPr>
          </a:p>
          <a:p>
            <a:pPr marL="0" indent="0" algn="justLow" rtl="0">
              <a:lnSpc>
                <a:spcPct val="200000"/>
              </a:lnSpc>
              <a:buNone/>
            </a:pPr>
            <a:r>
              <a:rPr lang="en-US" b="1" dirty="0">
                <a:solidFill>
                  <a:srgbClr val="0070C0"/>
                </a:solidFill>
              </a:rPr>
              <a:t>5. </a:t>
            </a:r>
            <a:r>
              <a:rPr lang="en-US" sz="2400" dirty="0">
                <a:solidFill>
                  <a:srgbClr val="0070C0"/>
                </a:solidFill>
                <a:latin typeface="Times New Roman" pitchFamily="18" charset="0"/>
                <a:cs typeface="Times New Roman" pitchFamily="18" charset="0"/>
              </a:rPr>
              <a:t>Do not include key words in the stem that would clue the student to the correct answer.</a:t>
            </a:r>
            <a:endParaRPr lang="en-US" sz="2400" b="1" dirty="0">
              <a:solidFill>
                <a:srgbClr val="0070C0"/>
              </a:solidFill>
              <a:latin typeface="Times New Roman" pitchFamily="18" charset="0"/>
              <a:cs typeface="Times New Roman" pitchFamily="18" charset="0"/>
            </a:endParaRPr>
          </a:p>
          <a:p>
            <a:pPr marL="0" indent="0" algn="justLow" rtl="0">
              <a:lnSpc>
                <a:spcPct val="200000"/>
              </a:lnSpc>
              <a:buNone/>
            </a:pPr>
            <a:r>
              <a:rPr lang="en-US" sz="2400" b="1" dirty="0">
                <a:solidFill>
                  <a:srgbClr val="0070C0"/>
                </a:solidFill>
                <a:latin typeface="Times New Roman" pitchFamily="18" charset="0"/>
                <a:cs typeface="Times New Roman" pitchFamily="18" charset="0"/>
              </a:rPr>
              <a:t>6. </a:t>
            </a:r>
            <a:r>
              <a:rPr lang="en-US" sz="2400" dirty="0">
                <a:solidFill>
                  <a:srgbClr val="0070C0"/>
                </a:solidFill>
                <a:latin typeface="Times New Roman" pitchFamily="18" charset="0"/>
                <a:cs typeface="Times New Roman" pitchFamily="18" charset="0"/>
              </a:rPr>
              <a:t>The stem and alternatives that follow should be consistent grammatically</a:t>
            </a:r>
            <a:r>
              <a:rPr lang="en-US" sz="2400" b="1" dirty="0">
                <a:solidFill>
                  <a:srgbClr val="00B0F0"/>
                </a:solidFill>
                <a:latin typeface="Times New Roman" pitchFamily="18" charset="0"/>
                <a:cs typeface="Times New Roman" pitchFamily="18" charset="0"/>
              </a:rPr>
              <a:t>.</a:t>
            </a:r>
          </a:p>
          <a:p>
            <a:pPr algn="justLow" rtl="0">
              <a:lnSpc>
                <a:spcPct val="200000"/>
              </a:lnSpc>
              <a:buFont typeface="Wingdings" pitchFamily="2" charset="2"/>
              <a:buChar char="q"/>
            </a:pPr>
            <a:r>
              <a:rPr lang="en-US" sz="2400" dirty="0">
                <a:latin typeface="Times New Roman" pitchFamily="18" charset="0"/>
                <a:cs typeface="Times New Roman" pitchFamily="18" charset="0"/>
              </a:rPr>
              <a:t>	If the stem is an </a:t>
            </a:r>
            <a:r>
              <a:rPr lang="en-US" sz="2400" dirty="0">
                <a:solidFill>
                  <a:srgbClr val="FF0000"/>
                </a:solidFill>
                <a:latin typeface="Times New Roman" pitchFamily="18" charset="0"/>
                <a:cs typeface="Times New Roman" pitchFamily="18" charset="0"/>
              </a:rPr>
              <a:t>incomplete statement</a:t>
            </a:r>
            <a:r>
              <a:rPr lang="en-US" sz="2400" dirty="0">
                <a:latin typeface="Times New Roman" pitchFamily="18" charset="0"/>
                <a:cs typeface="Times New Roman" pitchFamily="18" charset="0"/>
              </a:rPr>
              <a:t>, each option </a:t>
            </a:r>
            <a:r>
              <a:rPr lang="en-US" sz="2400" dirty="0">
                <a:solidFill>
                  <a:srgbClr val="FF0000"/>
                </a:solidFill>
                <a:latin typeface="Times New Roman" pitchFamily="18" charset="0"/>
                <a:cs typeface="Times New Roman" pitchFamily="18" charset="0"/>
              </a:rPr>
              <a:t>should</a:t>
            </a:r>
            <a:r>
              <a:rPr lang="en-US" sz="2400" dirty="0">
                <a:latin typeface="Times New Roman" pitchFamily="18" charset="0"/>
                <a:cs typeface="Times New Roman" pitchFamily="18" charset="0"/>
              </a:rPr>
              <a:t> complete it grammatically. It is also </a:t>
            </a:r>
            <a:r>
              <a:rPr lang="en-US" sz="2400" dirty="0">
                <a:solidFill>
                  <a:srgbClr val="FF0000"/>
                </a:solidFill>
                <a:latin typeface="Times New Roman" pitchFamily="18" charset="0"/>
                <a:cs typeface="Times New Roman" pitchFamily="18" charset="0"/>
              </a:rPr>
              <a:t>important</a:t>
            </a:r>
            <a:r>
              <a:rPr lang="en-US" sz="2400" dirty="0">
                <a:latin typeface="Times New Roman" pitchFamily="18" charset="0"/>
                <a:cs typeface="Times New Roman" pitchFamily="18" charset="0"/>
              </a:rPr>
              <a:t> to check carefully that a </a:t>
            </a:r>
            <a:r>
              <a:rPr lang="en-US" sz="2400" dirty="0">
                <a:solidFill>
                  <a:srgbClr val="FF0000"/>
                </a:solidFill>
                <a:latin typeface="Times New Roman" pitchFamily="18" charset="0"/>
                <a:cs typeface="Times New Roman" pitchFamily="18" charset="0"/>
              </a:rPr>
              <a:t>consistent verb </a:t>
            </a:r>
            <a:r>
              <a:rPr lang="en-US" sz="2400" dirty="0">
                <a:latin typeface="Times New Roman" pitchFamily="18" charset="0"/>
                <a:cs typeface="Times New Roman" pitchFamily="18" charset="0"/>
              </a:rPr>
              <a:t>form is used with  the alternatives.</a:t>
            </a:r>
          </a:p>
        </p:txBody>
      </p:sp>
      <p:sp>
        <p:nvSpPr>
          <p:cNvPr id="4" name="Date Placeholder 3">
            <a:extLst>
              <a:ext uri="{FF2B5EF4-FFF2-40B4-BE49-F238E27FC236}">
                <a16:creationId xmlns:a16="http://schemas.microsoft.com/office/drawing/2014/main" xmlns="" id="{DA33D4CB-907E-D0F4-172E-6C6885E5588B}"/>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34B22004-FB11-5589-946D-86EDCA319C92}"/>
              </a:ext>
            </a:extLst>
          </p:cNvPr>
          <p:cNvSpPr>
            <a:spLocks noGrp="1"/>
          </p:cNvSpPr>
          <p:nvPr>
            <p:ph type="sldNum" sz="quarter" idx="12"/>
          </p:nvPr>
        </p:nvSpPr>
        <p:spPr/>
        <p:txBody>
          <a:bodyPr/>
          <a:lstStyle/>
          <a:p>
            <a:fld id="{08AB70BE-1769-45B8-85A6-0C837432C7E6}" type="slidenum">
              <a:rPr lang="en-US" smtClean="0"/>
              <a:pPr/>
              <a:t>17</a:t>
            </a:fld>
            <a:endParaRPr lang="en-US"/>
          </a:p>
        </p:txBody>
      </p:sp>
    </p:spTree>
    <p:extLst>
      <p:ext uri="{BB962C8B-B14F-4D97-AF65-F5344CB8AC3E}">
        <p14:creationId xmlns:p14="http://schemas.microsoft.com/office/powerpoint/2010/main" val="1214626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D3A416-E17E-4A77-A5C9-A7B5DF31A13B}"/>
              </a:ext>
            </a:extLst>
          </p:cNvPr>
          <p:cNvSpPr>
            <a:spLocks noGrp="1"/>
          </p:cNvSpPr>
          <p:nvPr>
            <p:ph type="title"/>
          </p:nvPr>
        </p:nvSpPr>
        <p:spPr/>
        <p:txBody>
          <a:bodyPr>
            <a:normAutofit/>
          </a:bodyPr>
          <a:lstStyle/>
          <a:p>
            <a:r>
              <a:rPr lang="en-US" sz="4000" b="1" dirty="0">
                <a:solidFill>
                  <a:srgbClr val="FF0000"/>
                </a:solidFill>
                <a:sym typeface="Times New Roman"/>
              </a:rPr>
              <a:t>Principles</a:t>
            </a:r>
            <a:r>
              <a:rPr lang="en-US" sz="4000" b="1" dirty="0">
                <a:solidFill>
                  <a:srgbClr val="FF0000"/>
                </a:solidFill>
              </a:rPr>
              <a:t> for writing the </a:t>
            </a:r>
            <a:r>
              <a:rPr lang="en-US" sz="4000" b="1" dirty="0">
                <a:solidFill>
                  <a:srgbClr val="FF0000"/>
                </a:solidFill>
                <a:latin typeface="Times New Roman" pitchFamily="18" charset="0"/>
                <a:cs typeface="Times New Roman" pitchFamily="18" charset="0"/>
              </a:rPr>
              <a:t>stem</a:t>
            </a:r>
            <a:r>
              <a:rPr lang="en-US" sz="4000" b="1" dirty="0">
                <a:solidFill>
                  <a:srgbClr val="FF0000"/>
                </a:solidFill>
              </a:rPr>
              <a:t> cont.,</a:t>
            </a:r>
          </a:p>
        </p:txBody>
      </p:sp>
      <p:sp>
        <p:nvSpPr>
          <p:cNvPr id="3" name="Content Placeholder 2">
            <a:extLst>
              <a:ext uri="{FF2B5EF4-FFF2-40B4-BE49-F238E27FC236}">
                <a16:creationId xmlns:a16="http://schemas.microsoft.com/office/drawing/2014/main" xmlns="" id="{1F4D52E2-1CE3-2350-DF82-5E3693C23C61}"/>
              </a:ext>
            </a:extLst>
          </p:cNvPr>
          <p:cNvSpPr>
            <a:spLocks noGrp="1"/>
          </p:cNvSpPr>
          <p:nvPr>
            <p:ph idx="1"/>
          </p:nvPr>
        </p:nvSpPr>
        <p:spPr>
          <a:xfrm>
            <a:off x="141668" y="1524000"/>
            <a:ext cx="11900078" cy="5065485"/>
          </a:xfrm>
        </p:spPr>
        <p:txBody>
          <a:bodyPr>
            <a:noAutofit/>
          </a:bodyPr>
          <a:lstStyle/>
          <a:p>
            <a:pPr marL="0" indent="0" algn="just" rtl="0">
              <a:lnSpc>
                <a:spcPct val="200000"/>
              </a:lnSpc>
              <a:buNone/>
            </a:pPr>
            <a:r>
              <a:rPr lang="en-US" sz="3600" b="1" dirty="0">
                <a:solidFill>
                  <a:srgbClr val="0070C0"/>
                </a:solidFill>
              </a:rPr>
              <a:t>7. </a:t>
            </a:r>
            <a:r>
              <a:rPr lang="en-US" sz="2400" dirty="0">
                <a:solidFill>
                  <a:srgbClr val="0070C0"/>
                </a:solidFill>
                <a:latin typeface="Times New Roman" pitchFamily="18" charset="0"/>
                <a:cs typeface="Times New Roman" pitchFamily="18" charset="0"/>
              </a:rPr>
              <a:t>Avoid the use of negatively stated stems, including words such as no, not, and except</a:t>
            </a:r>
            <a:r>
              <a:rPr lang="en-US" sz="2400" b="1" dirty="0">
                <a:solidFill>
                  <a:srgbClr val="0070C0"/>
                </a:solidFill>
                <a:latin typeface="Times New Roman" pitchFamily="18" charset="0"/>
                <a:cs typeface="Times New Roman" pitchFamily="18" charset="0"/>
              </a:rPr>
              <a:t>. </a:t>
            </a:r>
          </a:p>
          <a:p>
            <a:pPr marL="0" indent="0" algn="just" rtl="0">
              <a:lnSpc>
                <a:spcPct val="200000"/>
              </a:lnSpc>
              <a:buNone/>
            </a:pPr>
            <a:r>
              <a:rPr lang="en-US" sz="2400" dirty="0">
                <a:solidFill>
                  <a:srgbClr val="0070C0"/>
                </a:solidFill>
                <a:latin typeface="Times New Roman" pitchFamily="18" charset="0"/>
                <a:cs typeface="Times New Roman" pitchFamily="18" charset="0"/>
              </a:rPr>
              <a:t>Most stems may be stated positively, asking for the correct or best response rather than the exception. </a:t>
            </a:r>
          </a:p>
          <a:p>
            <a:pPr marL="0" indent="0" algn="just" rtl="0">
              <a:lnSpc>
                <a:spcPct val="200000"/>
              </a:lnSpc>
              <a:buNone/>
            </a:pPr>
            <a:r>
              <a:rPr lang="en-US" sz="2400" dirty="0">
                <a:latin typeface="Times New Roman" pitchFamily="18" charset="0"/>
                <a:cs typeface="Times New Roman" pitchFamily="18" charset="0"/>
              </a:rPr>
              <a:t>If a </a:t>
            </a:r>
            <a:r>
              <a:rPr lang="en-US" sz="2400" dirty="0">
                <a:solidFill>
                  <a:srgbClr val="FF0000"/>
                </a:solidFill>
                <a:latin typeface="Times New Roman" pitchFamily="18" charset="0"/>
                <a:cs typeface="Times New Roman" pitchFamily="18" charset="0"/>
              </a:rPr>
              <a:t>negatively</a:t>
            </a:r>
            <a:r>
              <a:rPr lang="en-US" sz="2400" dirty="0">
                <a:latin typeface="Times New Roman" pitchFamily="18" charset="0"/>
                <a:cs typeface="Times New Roman" pitchFamily="18" charset="0"/>
              </a:rPr>
              <a:t> phrased item </a:t>
            </a:r>
            <a:r>
              <a:rPr lang="en-US" sz="2400" dirty="0">
                <a:solidFill>
                  <a:srgbClr val="FF0000"/>
                </a:solidFill>
                <a:latin typeface="Times New Roman" pitchFamily="18" charset="0"/>
                <a:cs typeface="Times New Roman" pitchFamily="18" charset="0"/>
              </a:rPr>
              <a:t>must be used</a:t>
            </a:r>
            <a:r>
              <a:rPr lang="en-US" sz="2400" dirty="0">
                <a:latin typeface="Times New Roman" pitchFamily="18" charset="0"/>
                <a:cs typeface="Times New Roman" pitchFamily="18" charset="0"/>
              </a:rPr>
              <a:t>, the negative word should be </a:t>
            </a:r>
            <a:r>
              <a:rPr lang="en-US" sz="2400" dirty="0">
                <a:solidFill>
                  <a:srgbClr val="FF0000"/>
                </a:solidFill>
                <a:latin typeface="Times New Roman" pitchFamily="18" charset="0"/>
                <a:cs typeface="Times New Roman" pitchFamily="18" charset="0"/>
              </a:rPr>
              <a:t>only in the stem </a:t>
            </a:r>
            <a:r>
              <a:rPr lang="en-US" sz="2400" dirty="0">
                <a:latin typeface="Times New Roman" pitchFamily="18" charset="0"/>
                <a:cs typeface="Times New Roman" pitchFamily="18" charset="0"/>
              </a:rPr>
              <a:t>or </a:t>
            </a:r>
            <a:r>
              <a:rPr lang="en-US" sz="2400" dirty="0">
                <a:solidFill>
                  <a:srgbClr val="FF0000"/>
                </a:solidFill>
                <a:latin typeface="Times New Roman" pitchFamily="18" charset="0"/>
                <a:cs typeface="Times New Roman" pitchFamily="18" charset="0"/>
              </a:rPr>
              <a:t>only in an alternative</a:t>
            </a:r>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but not in both</a:t>
            </a:r>
            <a:r>
              <a:rPr lang="en-US" sz="2400" dirty="0">
                <a:latin typeface="Times New Roman" pitchFamily="18" charset="0"/>
                <a:cs typeface="Times New Roman" pitchFamily="18" charset="0"/>
              </a:rPr>
              <a:t>, and the negative word should be underlined or placed in capital letters</a:t>
            </a:r>
          </a:p>
        </p:txBody>
      </p:sp>
      <p:sp>
        <p:nvSpPr>
          <p:cNvPr id="4" name="Date Placeholder 3">
            <a:extLst>
              <a:ext uri="{FF2B5EF4-FFF2-40B4-BE49-F238E27FC236}">
                <a16:creationId xmlns:a16="http://schemas.microsoft.com/office/drawing/2014/main" xmlns="" id="{1DE5109E-173B-8BB2-F287-632E24C82F70}"/>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E06DE94E-D63D-99E8-A02E-6823DC6F4681}"/>
              </a:ext>
            </a:extLst>
          </p:cNvPr>
          <p:cNvSpPr>
            <a:spLocks noGrp="1"/>
          </p:cNvSpPr>
          <p:nvPr>
            <p:ph type="sldNum" sz="quarter" idx="12"/>
          </p:nvPr>
        </p:nvSpPr>
        <p:spPr/>
        <p:txBody>
          <a:bodyPr/>
          <a:lstStyle/>
          <a:p>
            <a:fld id="{08AB70BE-1769-45B8-85A6-0C837432C7E6}" type="slidenum">
              <a:rPr lang="en-US" smtClean="0"/>
              <a:pPr/>
              <a:t>18</a:t>
            </a:fld>
            <a:endParaRPr lang="en-US"/>
          </a:p>
        </p:txBody>
      </p:sp>
    </p:spTree>
    <p:extLst>
      <p:ext uri="{BB962C8B-B14F-4D97-AF65-F5344CB8AC3E}">
        <p14:creationId xmlns:p14="http://schemas.microsoft.com/office/powerpoint/2010/main" val="3316139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B2801B-B215-104D-A677-5A767648E160}"/>
              </a:ext>
            </a:extLst>
          </p:cNvPr>
          <p:cNvSpPr>
            <a:spLocks noGrp="1"/>
          </p:cNvSpPr>
          <p:nvPr>
            <p:ph type="title"/>
          </p:nvPr>
        </p:nvSpPr>
        <p:spPr>
          <a:xfrm>
            <a:off x="3739439" y="387957"/>
            <a:ext cx="4080681" cy="1034143"/>
          </a:xfrm>
        </p:spPr>
        <p:txBody>
          <a:bodyPr vert="horz" lIns="91440" tIns="45720" rIns="91440" bIns="45720" rtlCol="0" anchor="b">
            <a:normAutofit/>
          </a:bodyPr>
          <a:lstStyle/>
          <a:p>
            <a:pPr algn="ctr"/>
            <a:r>
              <a:rPr lang="en-US" sz="6000" b="1" u="sng" dirty="0">
                <a:solidFill>
                  <a:srgbClr val="FF0000"/>
                </a:solidFill>
              </a:rPr>
              <a:t>Alternatives</a:t>
            </a:r>
            <a:r>
              <a:rPr lang="en-US" sz="5400" b="1" u="sng" dirty="0">
                <a:solidFill>
                  <a:srgbClr val="FF0000"/>
                </a:solidFill>
              </a:rPr>
              <a:t> </a:t>
            </a:r>
            <a:endParaRPr lang="en-US" sz="6000" b="1" u="sng" dirty="0">
              <a:solidFill>
                <a:srgbClr val="FF0000"/>
              </a:solidFill>
            </a:endParaRPr>
          </a:p>
        </p:txBody>
      </p:sp>
      <p:sp>
        <p:nvSpPr>
          <p:cNvPr id="4" name="Date Placeholder 3">
            <a:extLst>
              <a:ext uri="{FF2B5EF4-FFF2-40B4-BE49-F238E27FC236}">
                <a16:creationId xmlns:a16="http://schemas.microsoft.com/office/drawing/2014/main" xmlns="" id="{0683C824-B2E9-D45C-94E3-A8DADEE6A3A0}"/>
              </a:ext>
            </a:extLst>
          </p:cNvPr>
          <p:cNvSpPr>
            <a:spLocks noGrp="1"/>
          </p:cNvSpPr>
          <p:nvPr>
            <p:ph type="dt" sz="half" idx="10"/>
          </p:nvPr>
        </p:nvSpPr>
        <p:spPr>
          <a:xfrm>
            <a:off x="8964706" y="6433202"/>
            <a:ext cx="2426446" cy="367841"/>
          </a:xfrm>
        </p:spPr>
        <p:txBody>
          <a:bodyPr vert="horz" lIns="91440" tIns="45720" rIns="91440" bIns="45720" rtlCol="0" anchor="ctr">
            <a:normAutofit/>
          </a:bodyPr>
          <a:lstStyle/>
          <a:p>
            <a:pPr>
              <a:spcAft>
                <a:spcPts val="600"/>
              </a:spcAft>
            </a:pPr>
            <a:fld id="{36A456D6-2EBB-47A1-9336-54193C1AF9DB}" type="datetime1">
              <a:rPr lang="en-US" sz="1050">
                <a:solidFill>
                  <a:schemeClr val="accent2"/>
                </a:solidFill>
              </a:rPr>
              <a:pPr>
                <a:spcAft>
                  <a:spcPts val="600"/>
                </a:spcAft>
              </a:pPr>
              <a:t>4/16/2025</a:t>
            </a:fld>
            <a:endParaRPr lang="en-US" sz="1050">
              <a:solidFill>
                <a:schemeClr val="accent2"/>
              </a:solidFill>
            </a:endParaRPr>
          </a:p>
        </p:txBody>
      </p:sp>
      <p:sp>
        <p:nvSpPr>
          <p:cNvPr id="5" name="Slide Number Placeholder 4">
            <a:extLst>
              <a:ext uri="{FF2B5EF4-FFF2-40B4-BE49-F238E27FC236}">
                <a16:creationId xmlns:a16="http://schemas.microsoft.com/office/drawing/2014/main" xmlns="" id="{AE09306C-73D3-0663-0A32-56EE2EBEB9B8}"/>
              </a:ext>
            </a:extLst>
          </p:cNvPr>
          <p:cNvSpPr>
            <a:spLocks noGrp="1"/>
          </p:cNvSpPr>
          <p:nvPr>
            <p:ph type="sldNum" sz="quarter" idx="12"/>
          </p:nvPr>
        </p:nvSpPr>
        <p:spPr>
          <a:xfrm>
            <a:off x="11391152" y="6433203"/>
            <a:ext cx="702781" cy="367842"/>
          </a:xfrm>
        </p:spPr>
        <p:txBody>
          <a:bodyPr vert="horz" lIns="91440" tIns="45720" rIns="91440" bIns="45720" rtlCol="0" anchor="ctr">
            <a:normAutofit/>
          </a:bodyPr>
          <a:lstStyle/>
          <a:p>
            <a:pPr algn="r">
              <a:lnSpc>
                <a:spcPct val="90000"/>
              </a:lnSpc>
              <a:spcAft>
                <a:spcPts val="600"/>
              </a:spcAft>
            </a:pPr>
            <a:fld id="{08AB70BE-1769-45B8-85A6-0C837432C7E6}" type="slidenum">
              <a:rPr lang="en-US" sz="1900">
                <a:solidFill>
                  <a:schemeClr val="accent2"/>
                </a:solidFill>
              </a:rPr>
              <a:pPr algn="r">
                <a:lnSpc>
                  <a:spcPct val="90000"/>
                </a:lnSpc>
                <a:spcAft>
                  <a:spcPts val="600"/>
                </a:spcAft>
              </a:pPr>
              <a:t>19</a:t>
            </a:fld>
            <a:endParaRPr lang="en-US" sz="1900">
              <a:solidFill>
                <a:schemeClr val="accent2"/>
              </a:solidFill>
            </a:endParaRPr>
          </a:p>
        </p:txBody>
      </p:sp>
      <p:pic>
        <p:nvPicPr>
          <p:cNvPr id="11" name="Picture 10">
            <a:extLst>
              <a:ext uri="{FF2B5EF4-FFF2-40B4-BE49-F238E27FC236}">
                <a16:creationId xmlns:a16="http://schemas.microsoft.com/office/drawing/2014/main" xmlns="" id="{69AAC6DB-725B-6084-CDE0-67278C4AF4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754" y="1627798"/>
            <a:ext cx="8394492" cy="4805404"/>
          </a:xfrm>
          <a:prstGeom prst="rect">
            <a:avLst/>
          </a:prstGeom>
        </p:spPr>
      </p:pic>
    </p:spTree>
    <p:extLst>
      <p:ext uri="{BB962C8B-B14F-4D97-AF65-F5344CB8AC3E}">
        <p14:creationId xmlns:p14="http://schemas.microsoft.com/office/powerpoint/2010/main" val="351981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FE60D-7DEF-4FF1-8EE3-E44A1747C8CF}"/>
              </a:ext>
            </a:extLst>
          </p:cNvPr>
          <p:cNvSpPr>
            <a:spLocks noGrp="1"/>
          </p:cNvSpPr>
          <p:nvPr>
            <p:ph type="title"/>
          </p:nvPr>
        </p:nvSpPr>
        <p:spPr>
          <a:xfrm>
            <a:off x="543697" y="274638"/>
            <a:ext cx="11038703" cy="664476"/>
          </a:xfrm>
        </p:spPr>
        <p:txBody>
          <a:bodyPr>
            <a:normAutofit fontScale="90000"/>
          </a:bodyPr>
          <a:lstStyle/>
          <a:p>
            <a:pPr algn="ctr"/>
            <a:r>
              <a:rPr lang="en-US" b="1" dirty="0">
                <a:solidFill>
                  <a:srgbClr val="FF0000"/>
                </a:solidFill>
                <a:latin typeface="Times New Roman" pitchFamily="18" charset="0"/>
                <a:cs typeface="Times New Roman" pitchFamily="18" charset="0"/>
              </a:rPr>
              <a:t>Objectives </a:t>
            </a:r>
            <a:endParaRPr lang="en-GB" b="1"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910CB9BB-4390-ED49-29E5-B561A453D42E}"/>
              </a:ext>
            </a:extLst>
          </p:cNvPr>
          <p:cNvSpPr>
            <a:spLocks noGrp="1"/>
          </p:cNvSpPr>
          <p:nvPr>
            <p:ph idx="1"/>
          </p:nvPr>
        </p:nvSpPr>
        <p:spPr>
          <a:xfrm>
            <a:off x="296562" y="939114"/>
            <a:ext cx="11787849" cy="5770779"/>
          </a:xfrm>
        </p:spPr>
        <p:txBody>
          <a:bodyPr>
            <a:normAutofit fontScale="77500" lnSpcReduction="20000"/>
          </a:bodyPr>
          <a:lstStyle/>
          <a:p>
            <a:pPr marR="0" lvl="0" algn="l" rtl="0">
              <a:lnSpc>
                <a:spcPct val="200000"/>
              </a:lnSpc>
              <a:spcBef>
                <a:spcPts val="1000"/>
              </a:spcBef>
              <a:spcAft>
                <a:spcPts val="0"/>
              </a:spcAft>
              <a:buClr>
                <a:schemeClr val="dk1"/>
              </a:buClr>
              <a:buSzPts val="2000"/>
              <a:buFont typeface="Wingdings" pitchFamily="2" charset="2"/>
              <a:buChar char="q"/>
            </a:pPr>
            <a:r>
              <a:rPr lang="en-GB" i="0" u="none" strike="noStrike" cap="none" dirty="0">
                <a:solidFill>
                  <a:schemeClr val="dk1"/>
                </a:solidFill>
                <a:latin typeface="Times New Roman"/>
                <a:ea typeface="Times New Roman"/>
                <a:cs typeface="Times New Roman"/>
                <a:sym typeface="Times New Roman"/>
              </a:rPr>
              <a:t>Discuss the components of </a:t>
            </a:r>
            <a:r>
              <a:rPr lang="en-GB" dirty="0">
                <a:latin typeface="Times New Roman"/>
                <a:ea typeface="Times New Roman"/>
                <a:cs typeface="Times New Roman"/>
                <a:sym typeface="Times New Roman"/>
              </a:rPr>
              <a:t>m</a:t>
            </a:r>
            <a:r>
              <a:rPr lang="en-GB" i="0" u="none" strike="noStrike" cap="none" dirty="0">
                <a:latin typeface="Times New Roman"/>
                <a:ea typeface="Times New Roman"/>
                <a:cs typeface="Times New Roman"/>
                <a:sym typeface="Times New Roman"/>
              </a:rPr>
              <a:t>ultiple-choice </a:t>
            </a:r>
            <a:r>
              <a:rPr lang="en-GB" dirty="0">
                <a:latin typeface="Times New Roman"/>
                <a:ea typeface="Times New Roman"/>
                <a:cs typeface="Times New Roman"/>
                <a:sym typeface="Times New Roman"/>
              </a:rPr>
              <a:t>q</a:t>
            </a:r>
            <a:r>
              <a:rPr lang="en-GB" i="0" u="none" strike="noStrike" cap="none" dirty="0">
                <a:latin typeface="Times New Roman"/>
                <a:ea typeface="Times New Roman"/>
                <a:cs typeface="Times New Roman"/>
                <a:sym typeface="Times New Roman"/>
              </a:rPr>
              <a:t>uestion </a:t>
            </a:r>
            <a:r>
              <a:rPr lang="en-GB" i="0" u="none" strike="noStrike" cap="none" dirty="0">
                <a:solidFill>
                  <a:schemeClr val="dk1"/>
                </a:solidFill>
                <a:latin typeface="Times New Roman"/>
                <a:ea typeface="Times New Roman"/>
                <a:cs typeface="Times New Roman"/>
                <a:sym typeface="Times New Roman"/>
              </a:rPr>
              <a:t>(MCQ).</a:t>
            </a:r>
          </a:p>
          <a:p>
            <a:pPr marR="0" lvl="0" algn="l" rtl="0">
              <a:lnSpc>
                <a:spcPct val="200000"/>
              </a:lnSpc>
              <a:spcBef>
                <a:spcPts val="1000"/>
              </a:spcBef>
              <a:spcAft>
                <a:spcPts val="0"/>
              </a:spcAft>
              <a:buClr>
                <a:schemeClr val="dk1"/>
              </a:buClr>
              <a:buSzPts val="2000"/>
              <a:buFont typeface="Wingdings" pitchFamily="2" charset="2"/>
              <a:buChar char="q"/>
            </a:pPr>
            <a:r>
              <a:rPr lang="ar-EG" dirty="0" err="1">
                <a:solidFill>
                  <a:prstClr val="black"/>
                </a:solidFill>
                <a:latin typeface="Times New Roman"/>
                <a:ea typeface="Times New Roman"/>
                <a:cs typeface="Times New Roman"/>
                <a:sym typeface="Times New Roman"/>
              </a:rPr>
              <a:t>Discriminate</a:t>
            </a:r>
            <a:r>
              <a:rPr lang="ar-EG" dirty="0">
                <a:solidFill>
                  <a:prstClr val="black"/>
                </a:solidFill>
                <a:latin typeface="Times New Roman"/>
                <a:ea typeface="Times New Roman"/>
                <a:cs typeface="Times New Roman"/>
                <a:sym typeface="Times New Roman"/>
              </a:rPr>
              <a:t> </a:t>
            </a:r>
            <a:r>
              <a:rPr lang="en-GB" dirty="0">
                <a:solidFill>
                  <a:prstClr val="black"/>
                </a:solidFill>
                <a:latin typeface="Times New Roman"/>
                <a:ea typeface="Times New Roman"/>
                <a:cs typeface="Times New Roman"/>
                <a:sym typeface="Times New Roman"/>
              </a:rPr>
              <a:t>between multiple-choice and multiple-response</a:t>
            </a:r>
            <a:endParaRPr lang="en-GB" i="0" u="none" strike="noStrike" cap="none" dirty="0">
              <a:solidFill>
                <a:schemeClr val="dk1"/>
              </a:solidFill>
              <a:latin typeface="Times New Roman"/>
              <a:ea typeface="Times New Roman"/>
              <a:cs typeface="Times New Roman"/>
              <a:sym typeface="Times New Roman"/>
            </a:endParaRPr>
          </a:p>
          <a:p>
            <a:pPr marR="0" lvl="0" algn="l" rtl="0">
              <a:lnSpc>
                <a:spcPct val="200000"/>
              </a:lnSpc>
              <a:spcBef>
                <a:spcPts val="1000"/>
              </a:spcBef>
              <a:spcAft>
                <a:spcPts val="0"/>
              </a:spcAft>
              <a:buClr>
                <a:schemeClr val="dk1"/>
              </a:buClr>
              <a:buSzPts val="2000"/>
              <a:buFont typeface="Wingdings" pitchFamily="2" charset="2"/>
              <a:buChar char="q"/>
            </a:pPr>
            <a:r>
              <a:rPr lang="en-GB" i="0" u="none" strike="noStrike" cap="none" dirty="0">
                <a:solidFill>
                  <a:schemeClr val="dk1"/>
                </a:solidFill>
                <a:latin typeface="Times New Roman"/>
                <a:ea typeface="Times New Roman"/>
                <a:cs typeface="Times New Roman"/>
                <a:sym typeface="Times New Roman"/>
              </a:rPr>
              <a:t>Differentiate between the two forms of the stem. </a:t>
            </a:r>
          </a:p>
          <a:p>
            <a:pPr marR="0" lvl="0" algn="l" rtl="0">
              <a:lnSpc>
                <a:spcPct val="200000"/>
              </a:lnSpc>
              <a:spcBef>
                <a:spcPts val="1000"/>
              </a:spcBef>
              <a:spcAft>
                <a:spcPts val="0"/>
              </a:spcAft>
              <a:buClr>
                <a:schemeClr val="dk1"/>
              </a:buClr>
              <a:buSzPts val="2000"/>
              <a:buFont typeface="Wingdings" pitchFamily="2" charset="2"/>
              <a:buChar char="q"/>
            </a:pPr>
            <a:r>
              <a:rPr lang="en-GB" i="0" u="none" strike="noStrike" cap="none" dirty="0">
                <a:solidFill>
                  <a:schemeClr val="dk1"/>
                </a:solidFill>
                <a:latin typeface="Times New Roman"/>
                <a:ea typeface="Times New Roman"/>
                <a:cs typeface="Times New Roman"/>
                <a:sym typeface="Times New Roman"/>
              </a:rPr>
              <a:t>Distinguish between the components of  the alternatives.</a:t>
            </a:r>
          </a:p>
          <a:p>
            <a:pPr marR="0" lvl="0" algn="l" rtl="0">
              <a:lnSpc>
                <a:spcPct val="200000"/>
              </a:lnSpc>
              <a:spcBef>
                <a:spcPts val="1000"/>
              </a:spcBef>
              <a:spcAft>
                <a:spcPts val="0"/>
              </a:spcAft>
              <a:buClr>
                <a:schemeClr val="dk1"/>
              </a:buClr>
              <a:buSzPts val="2000"/>
              <a:buFont typeface="Wingdings" pitchFamily="2" charset="2"/>
              <a:buChar char="q"/>
            </a:pPr>
            <a:r>
              <a:rPr lang="en-GB" i="0" u="none" strike="noStrike" cap="none" dirty="0">
                <a:solidFill>
                  <a:schemeClr val="dk1"/>
                </a:solidFill>
                <a:latin typeface="Times New Roman"/>
                <a:ea typeface="Times New Roman"/>
                <a:cs typeface="Times New Roman"/>
                <a:sym typeface="Times New Roman"/>
              </a:rPr>
              <a:t>Apply the principles of writing (MCQ).</a:t>
            </a:r>
          </a:p>
          <a:p>
            <a:pPr marR="0" lvl="0" algn="l" rtl="0">
              <a:lnSpc>
                <a:spcPct val="200000"/>
              </a:lnSpc>
              <a:spcBef>
                <a:spcPts val="1000"/>
              </a:spcBef>
              <a:spcAft>
                <a:spcPts val="0"/>
              </a:spcAft>
              <a:buClr>
                <a:schemeClr val="dk1"/>
              </a:buClr>
              <a:buSzPts val="2000"/>
              <a:buFont typeface="Wingdings" pitchFamily="2" charset="2"/>
              <a:buChar char="q"/>
            </a:pPr>
            <a:r>
              <a:rPr lang="ar-EG" i="0" u="none" strike="noStrike" cap="none" dirty="0" err="1">
                <a:solidFill>
                  <a:schemeClr val="dk1"/>
                </a:solidFill>
                <a:latin typeface="Times New Roman"/>
                <a:ea typeface="Times New Roman"/>
                <a:cs typeface="Times New Roman"/>
                <a:sym typeface="Times New Roman"/>
              </a:rPr>
              <a:t>Comp</a:t>
            </a:r>
            <a:r>
              <a:rPr lang="ar-EG" dirty="0" err="1">
                <a:solidFill>
                  <a:schemeClr val="dk1"/>
                </a:solidFill>
                <a:latin typeface="Times New Roman"/>
                <a:ea typeface="Times New Roman"/>
                <a:cs typeface="Times New Roman"/>
                <a:sym typeface="Times New Roman"/>
              </a:rPr>
              <a:t>are</a:t>
            </a:r>
            <a:r>
              <a:rPr lang="ar-EG" dirty="0">
                <a:solidFill>
                  <a:schemeClr val="dk1"/>
                </a:solidFill>
                <a:latin typeface="Times New Roman"/>
                <a:ea typeface="Times New Roman"/>
                <a:cs typeface="Times New Roman"/>
                <a:sym typeface="Times New Roman"/>
              </a:rPr>
              <a:t> </a:t>
            </a:r>
            <a:r>
              <a:rPr lang="en-GB" i="0" u="none" strike="noStrike" cap="none" dirty="0">
                <a:solidFill>
                  <a:schemeClr val="dk1"/>
                </a:solidFill>
                <a:latin typeface="Times New Roman"/>
                <a:ea typeface="Times New Roman"/>
                <a:cs typeface="Times New Roman"/>
                <a:sym typeface="Times New Roman"/>
              </a:rPr>
              <a:t>between correct and incorrect statement of (MCQ).</a:t>
            </a:r>
          </a:p>
          <a:p>
            <a:pPr marR="0" lvl="0" algn="l" rtl="0">
              <a:lnSpc>
                <a:spcPct val="200000"/>
              </a:lnSpc>
              <a:spcBef>
                <a:spcPts val="1000"/>
              </a:spcBef>
              <a:spcAft>
                <a:spcPts val="0"/>
              </a:spcAft>
              <a:buClr>
                <a:schemeClr val="dk1"/>
              </a:buClr>
              <a:buSzPts val="2000"/>
              <a:buFont typeface="Wingdings" pitchFamily="2" charset="2"/>
              <a:buChar char="q"/>
            </a:pPr>
            <a:r>
              <a:rPr lang="en-GB" i="0" u="none" strike="noStrike" cap="none" dirty="0">
                <a:solidFill>
                  <a:schemeClr val="dk1"/>
                </a:solidFill>
                <a:latin typeface="Times New Roman"/>
                <a:ea typeface="Times New Roman"/>
                <a:cs typeface="Times New Roman"/>
                <a:sym typeface="Times New Roman"/>
              </a:rPr>
              <a:t>Discuss the advantages and disadvantage of multiple-choice questions (MCQ).</a:t>
            </a:r>
            <a:endParaRPr lang="en-GB" dirty="0"/>
          </a:p>
        </p:txBody>
      </p:sp>
      <p:sp>
        <p:nvSpPr>
          <p:cNvPr id="4" name="Date Placeholder 3">
            <a:extLst>
              <a:ext uri="{FF2B5EF4-FFF2-40B4-BE49-F238E27FC236}">
                <a16:creationId xmlns:a16="http://schemas.microsoft.com/office/drawing/2014/main" xmlns="" id="{D60728B3-21D1-476D-2B2F-9D843B422F84}"/>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AE3CC43D-1EE2-3C0D-EA56-4802B9606FC7}"/>
              </a:ext>
            </a:extLst>
          </p:cNvPr>
          <p:cNvSpPr>
            <a:spLocks noGrp="1"/>
          </p:cNvSpPr>
          <p:nvPr>
            <p:ph type="sldNum" sz="quarter" idx="12"/>
          </p:nvPr>
        </p:nvSpPr>
        <p:spPr/>
        <p:txBody>
          <a:bodyPr/>
          <a:lstStyle/>
          <a:p>
            <a:fld id="{08AB70BE-1769-45B8-85A6-0C837432C7E6}" type="slidenum">
              <a:rPr lang="en-US" smtClean="0"/>
              <a:pPr/>
              <a:t>2</a:t>
            </a:fld>
            <a:endParaRPr lang="en-US"/>
          </a:p>
        </p:txBody>
      </p:sp>
    </p:spTree>
    <p:extLst>
      <p:ext uri="{BB962C8B-B14F-4D97-AF65-F5344CB8AC3E}">
        <p14:creationId xmlns:p14="http://schemas.microsoft.com/office/powerpoint/2010/main" val="95869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FEFBA8-C679-3B9C-4FD6-CF4D6D759307}"/>
              </a:ext>
            </a:extLst>
          </p:cNvPr>
          <p:cNvSpPr>
            <a:spLocks noGrp="1"/>
          </p:cNvSpPr>
          <p:nvPr>
            <p:ph type="title"/>
          </p:nvPr>
        </p:nvSpPr>
        <p:spPr/>
        <p:txBody>
          <a:bodyPr>
            <a:normAutofit/>
          </a:bodyPr>
          <a:lstStyle/>
          <a:p>
            <a:r>
              <a:rPr lang="en-US" sz="4000" b="1" dirty="0">
                <a:solidFill>
                  <a:srgbClr val="FF0000"/>
                </a:solidFill>
              </a:rPr>
              <a:t>Alternatives </a:t>
            </a:r>
            <a:endParaRPr lang="en-GB" sz="4000" b="1" dirty="0">
              <a:solidFill>
                <a:srgbClr val="FF0000"/>
              </a:solidFill>
            </a:endParaRPr>
          </a:p>
        </p:txBody>
      </p:sp>
      <p:sp>
        <p:nvSpPr>
          <p:cNvPr id="3" name="Content Placeholder 2">
            <a:extLst>
              <a:ext uri="{FF2B5EF4-FFF2-40B4-BE49-F238E27FC236}">
                <a16:creationId xmlns:a16="http://schemas.microsoft.com/office/drawing/2014/main" xmlns="" id="{DCB33287-8F0A-3477-F07C-0BC8A908EE28}"/>
              </a:ext>
            </a:extLst>
          </p:cNvPr>
          <p:cNvSpPr>
            <a:spLocks noGrp="1"/>
          </p:cNvSpPr>
          <p:nvPr>
            <p:ph idx="1"/>
          </p:nvPr>
        </p:nvSpPr>
        <p:spPr>
          <a:xfrm>
            <a:off x="375920" y="1463040"/>
            <a:ext cx="11318240" cy="5126445"/>
          </a:xfrm>
        </p:spPr>
        <p:txBody>
          <a:bodyPr>
            <a:normAutofit/>
          </a:bodyPr>
          <a:lstStyle/>
          <a:p>
            <a:pPr marL="0" marR="0" lvl="0" indent="0" algn="l" rtl="0">
              <a:lnSpc>
                <a:spcPct val="150000"/>
              </a:lnSpc>
              <a:spcBef>
                <a:spcPts val="1000"/>
              </a:spcBef>
              <a:spcAft>
                <a:spcPts val="0"/>
              </a:spcAft>
              <a:buClr>
                <a:schemeClr val="dk1"/>
              </a:buClr>
              <a:buSzPts val="3200"/>
              <a:buFont typeface="Arial"/>
              <a:buNone/>
            </a:pPr>
            <a:r>
              <a:rPr lang="en-GB" sz="2400" b="1" i="0" u="none" dirty="0">
                <a:latin typeface="Times New Roman" pitchFamily="18" charset="0"/>
                <a:ea typeface="Times New Roman"/>
                <a:cs typeface="Times New Roman" pitchFamily="18" charset="0"/>
                <a:sym typeface="Times New Roman"/>
              </a:rPr>
              <a:t>Alternatives:</a:t>
            </a:r>
            <a:r>
              <a:rPr lang="en-GB" sz="2400" b="0" i="0" u="none" dirty="0">
                <a:latin typeface="Times New Roman" pitchFamily="18" charset="0"/>
                <a:ea typeface="Times New Roman"/>
                <a:cs typeface="Times New Roman" pitchFamily="18" charset="0"/>
                <a:sym typeface="Times New Roman"/>
              </a:rPr>
              <a:t> defined as it is following the stem in a multiple-choice item, is a list of options, which include:</a:t>
            </a:r>
          </a:p>
          <a:p>
            <a:pPr marL="514350" marR="0" lvl="0" indent="-514350" algn="l" rtl="0">
              <a:lnSpc>
                <a:spcPct val="150000"/>
              </a:lnSpc>
              <a:spcBef>
                <a:spcPts val="1000"/>
              </a:spcBef>
              <a:spcAft>
                <a:spcPts val="0"/>
              </a:spcAft>
              <a:buClr>
                <a:schemeClr val="dk1"/>
              </a:buClr>
              <a:buSzPts val="3200"/>
              <a:buFont typeface="+mj-lt"/>
              <a:buAutoNum type="alphaUcPeriod"/>
            </a:pPr>
            <a:r>
              <a:rPr lang="en-GB" sz="2400" i="0" dirty="0">
                <a:solidFill>
                  <a:srgbClr val="00B050"/>
                </a:solidFill>
                <a:latin typeface="Times New Roman" pitchFamily="18" charset="0"/>
                <a:ea typeface="Times New Roman"/>
                <a:cs typeface="Times New Roman" pitchFamily="18" charset="0"/>
                <a:sym typeface="Times New Roman"/>
              </a:rPr>
              <a:t>The correct or best answer</a:t>
            </a:r>
            <a:r>
              <a:rPr lang="en-GB" sz="2400" dirty="0">
                <a:solidFill>
                  <a:srgbClr val="00B050"/>
                </a:solidFill>
                <a:latin typeface="Times New Roman" pitchFamily="18" charset="0"/>
                <a:ea typeface="Times New Roman"/>
                <a:cs typeface="Times New Roman" pitchFamily="18" charset="0"/>
                <a:sym typeface="Times New Roman"/>
              </a:rPr>
              <a:t>                            </a:t>
            </a:r>
          </a:p>
          <a:p>
            <a:pPr marL="514350" marR="0" lvl="0" indent="-514350" algn="l" rtl="0">
              <a:lnSpc>
                <a:spcPct val="150000"/>
              </a:lnSpc>
              <a:spcBef>
                <a:spcPts val="1000"/>
              </a:spcBef>
              <a:spcAft>
                <a:spcPts val="0"/>
              </a:spcAft>
              <a:buClr>
                <a:schemeClr val="dk1"/>
              </a:buClr>
              <a:buSzPts val="3200"/>
              <a:buFont typeface="+mj-lt"/>
              <a:buAutoNum type="alphaUcPeriod"/>
            </a:pPr>
            <a:r>
              <a:rPr lang="en-GB" sz="2400" i="0" dirty="0">
                <a:solidFill>
                  <a:srgbClr val="C00000"/>
                </a:solidFill>
                <a:latin typeface="Times New Roman" pitchFamily="18" charset="0"/>
                <a:ea typeface="Times New Roman"/>
                <a:cs typeface="Times New Roman" pitchFamily="18" charset="0"/>
                <a:sym typeface="Times New Roman"/>
              </a:rPr>
              <a:t>Distractors.                                                                                     </a:t>
            </a:r>
          </a:p>
          <a:p>
            <a:pPr marL="0" marR="0" lvl="0" indent="-203200" algn="l" rtl="0">
              <a:lnSpc>
                <a:spcPct val="150000"/>
              </a:lnSpc>
              <a:spcBef>
                <a:spcPts val="1000"/>
              </a:spcBef>
              <a:spcAft>
                <a:spcPts val="0"/>
              </a:spcAft>
              <a:buClr>
                <a:schemeClr val="dk1"/>
              </a:buClr>
              <a:buSzPts val="3200"/>
              <a:buFont typeface="Arial"/>
              <a:buChar char="•"/>
            </a:pPr>
            <a:r>
              <a:rPr lang="en-GB" sz="2400" b="0" i="0" u="none" dirty="0">
                <a:latin typeface="Times New Roman" pitchFamily="18" charset="0"/>
                <a:ea typeface="Times New Roman"/>
                <a:cs typeface="Times New Roman" pitchFamily="18" charset="0"/>
                <a:sym typeface="Times New Roman"/>
              </a:rPr>
              <a:t>There are varying recommendations as to </a:t>
            </a:r>
            <a:r>
              <a:rPr lang="en-GB" sz="2400" b="1" i="0" u="none" dirty="0">
                <a:latin typeface="Times New Roman" pitchFamily="18" charset="0"/>
                <a:ea typeface="Times New Roman"/>
                <a:cs typeface="Times New Roman" pitchFamily="18" charset="0"/>
                <a:sym typeface="Times New Roman"/>
              </a:rPr>
              <a:t>the number of alternatives </a:t>
            </a:r>
            <a:r>
              <a:rPr lang="en-GB" sz="2400" b="0" i="0" u="none" dirty="0">
                <a:latin typeface="Times New Roman" pitchFamily="18" charset="0"/>
                <a:ea typeface="Times New Roman"/>
                <a:cs typeface="Times New Roman" pitchFamily="18" charset="0"/>
                <a:sym typeface="Times New Roman"/>
              </a:rPr>
              <a:t>to include ranging </a:t>
            </a:r>
            <a:r>
              <a:rPr lang="en-GB" sz="2400" b="1" i="0" dirty="0">
                <a:solidFill>
                  <a:srgbClr val="C00000"/>
                </a:solidFill>
                <a:latin typeface="Times New Roman" pitchFamily="18" charset="0"/>
                <a:ea typeface="Times New Roman"/>
                <a:cs typeface="Times New Roman" pitchFamily="18" charset="0"/>
                <a:sym typeface="Times New Roman"/>
              </a:rPr>
              <a:t>from 3 to 5 and the most common use 4.</a:t>
            </a:r>
          </a:p>
          <a:p>
            <a:pPr marL="0" marR="0" lvl="0" indent="-203200" algn="l" rtl="0">
              <a:lnSpc>
                <a:spcPct val="150000"/>
              </a:lnSpc>
              <a:spcBef>
                <a:spcPts val="1000"/>
              </a:spcBef>
              <a:spcAft>
                <a:spcPts val="0"/>
              </a:spcAft>
              <a:buClr>
                <a:schemeClr val="dk1"/>
              </a:buClr>
              <a:buSzPts val="3200"/>
              <a:buFont typeface="Arial"/>
              <a:buChar char="•"/>
            </a:pPr>
            <a:r>
              <a:rPr lang="en-GB" sz="2400" dirty="0">
                <a:latin typeface="Times New Roman" pitchFamily="18" charset="0"/>
                <a:cs typeface="Times New Roman" pitchFamily="18" charset="0"/>
              </a:rPr>
              <a:t>Many standardized tests use </a:t>
            </a:r>
            <a:r>
              <a:rPr lang="en-GB" sz="2400" dirty="0">
                <a:solidFill>
                  <a:srgbClr val="FF0000"/>
                </a:solidFill>
                <a:latin typeface="Times New Roman" pitchFamily="18" charset="0"/>
                <a:cs typeface="Times New Roman" pitchFamily="18" charset="0"/>
              </a:rPr>
              <a:t>four alternatives.</a:t>
            </a:r>
            <a:endParaRPr lang="en-GB" sz="2400" b="1" i="0" u="sng" dirty="0">
              <a:solidFill>
                <a:srgbClr val="FF0000"/>
              </a:solidFill>
              <a:latin typeface="Times New Roman" pitchFamily="18" charset="0"/>
              <a:ea typeface="Times New Roman"/>
              <a:cs typeface="Times New Roman" pitchFamily="18" charset="0"/>
              <a:sym typeface="Times New Roman"/>
            </a:endParaRPr>
          </a:p>
          <a:p>
            <a:pPr algn="l"/>
            <a:endParaRPr lang="en-GB" sz="2400" dirty="0">
              <a:latin typeface="Times New Roman" pitchFamily="18" charset="0"/>
              <a:cs typeface="Times New Roman" pitchFamily="18" charset="0"/>
            </a:endParaRPr>
          </a:p>
        </p:txBody>
      </p:sp>
      <p:sp>
        <p:nvSpPr>
          <p:cNvPr id="4" name="Date Placeholder 3">
            <a:extLst>
              <a:ext uri="{FF2B5EF4-FFF2-40B4-BE49-F238E27FC236}">
                <a16:creationId xmlns:a16="http://schemas.microsoft.com/office/drawing/2014/main" xmlns="" id="{87ED831A-3089-8F0B-DE03-4A1B4E09219F}"/>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07C30ABC-DF45-961C-F461-B5AF73409BE8}"/>
              </a:ext>
            </a:extLst>
          </p:cNvPr>
          <p:cNvSpPr>
            <a:spLocks noGrp="1"/>
          </p:cNvSpPr>
          <p:nvPr>
            <p:ph type="sldNum" sz="quarter" idx="12"/>
          </p:nvPr>
        </p:nvSpPr>
        <p:spPr/>
        <p:txBody>
          <a:bodyPr/>
          <a:lstStyle/>
          <a:p>
            <a:fld id="{08AB70BE-1769-45B8-85A6-0C837432C7E6}" type="slidenum">
              <a:rPr lang="en-US" smtClean="0"/>
              <a:pPr/>
              <a:t>20</a:t>
            </a:fld>
            <a:endParaRPr lang="en-US"/>
          </a:p>
        </p:txBody>
      </p:sp>
      <p:pic>
        <p:nvPicPr>
          <p:cNvPr id="7" name="Picture 6">
            <a:extLst>
              <a:ext uri="{FF2B5EF4-FFF2-40B4-BE49-F238E27FC236}">
                <a16:creationId xmlns:a16="http://schemas.microsoft.com/office/drawing/2014/main" xmlns="" id="{E87DFA00-DA7C-4119-3495-6A2EC13B0B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4564" y="2132774"/>
            <a:ext cx="2924175" cy="1823439"/>
          </a:xfrm>
          <a:prstGeom prst="rect">
            <a:avLst/>
          </a:prstGeom>
        </p:spPr>
      </p:pic>
    </p:spTree>
    <p:extLst>
      <p:ext uri="{BB962C8B-B14F-4D97-AF65-F5344CB8AC3E}">
        <p14:creationId xmlns:p14="http://schemas.microsoft.com/office/powerpoint/2010/main" val="107136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18BFB-B38C-56DA-6B72-C1D96B64BB23}"/>
              </a:ext>
            </a:extLst>
          </p:cNvPr>
          <p:cNvSpPr>
            <a:spLocks noGrp="1"/>
          </p:cNvSpPr>
          <p:nvPr>
            <p:ph type="title"/>
          </p:nvPr>
        </p:nvSpPr>
        <p:spPr>
          <a:xfrm>
            <a:off x="838200" y="268515"/>
            <a:ext cx="10515600" cy="855747"/>
          </a:xfrm>
        </p:spPr>
        <p:txBody>
          <a:bodyPr/>
          <a:lstStyle/>
          <a:p>
            <a:pPr algn="ctr"/>
            <a:r>
              <a:rPr lang="en-US" b="1" u="sng" dirty="0">
                <a:solidFill>
                  <a:srgbClr val="FF0000"/>
                </a:solidFill>
                <a:latin typeface="Times New Roman" pitchFamily="18" charset="0"/>
                <a:cs typeface="Times New Roman" pitchFamily="18" charset="0"/>
                <a:sym typeface="Times New Roman"/>
              </a:rPr>
              <a:t>Principles</a:t>
            </a:r>
            <a:r>
              <a:rPr lang="en-US" sz="3600" b="1" i="0"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a:t>
            </a:r>
            <a:endParaRPr lang="en-GB" b="1" u="sng"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D1FFC5F4-88D3-EFAD-3228-AAF2ECE9D8DC}"/>
              </a:ext>
            </a:extLst>
          </p:cNvPr>
          <p:cNvSpPr>
            <a:spLocks noGrp="1"/>
          </p:cNvSpPr>
          <p:nvPr>
            <p:ph idx="1"/>
          </p:nvPr>
        </p:nvSpPr>
        <p:spPr>
          <a:xfrm>
            <a:off x="404948" y="1124262"/>
            <a:ext cx="10816045" cy="4991725"/>
          </a:xfrm>
        </p:spPr>
        <p:txBody>
          <a:bodyPr>
            <a:normAutofit/>
          </a:bodyPr>
          <a:lstStyle/>
          <a:p>
            <a:pPr marL="514350" indent="-514350" algn="just" rtl="0">
              <a:lnSpc>
                <a:spcPct val="200000"/>
              </a:lnSpc>
              <a:buFont typeface="+mj-lt"/>
              <a:buAutoNum type="arabicPeriod"/>
            </a:pPr>
            <a:r>
              <a:rPr lang="en-GB" b="1" dirty="0">
                <a:solidFill>
                  <a:srgbClr val="0070C0"/>
                </a:solidFill>
                <a:latin typeface="Times New Roman" pitchFamily="18" charset="0"/>
                <a:cs typeface="Times New Roman" pitchFamily="18" charset="0"/>
              </a:rPr>
              <a:t>The alternatives should be similar in length, detail, and complexity.</a:t>
            </a:r>
          </a:p>
          <a:p>
            <a:pPr marL="0" indent="0" algn="just" rtl="0">
              <a:lnSpc>
                <a:spcPct val="200000"/>
              </a:lnSpc>
              <a:buNone/>
            </a:pPr>
            <a:r>
              <a:rPr lang="en-US" b="1" dirty="0">
                <a:latin typeface="Times New Roman" pitchFamily="18" charset="0"/>
                <a:cs typeface="Times New Roman" pitchFamily="18" charset="0"/>
              </a:rPr>
              <a:t> </a:t>
            </a:r>
            <a:r>
              <a:rPr lang="en-US" sz="2400" dirty="0">
                <a:latin typeface="Times New Roman" pitchFamily="18" charset="0"/>
                <a:cs typeface="Times New Roman" pitchFamily="18" charset="0"/>
              </a:rPr>
              <a:t>Frequently the correct answer is the longest because the teacher attempts to write it clearly and specifically. So the  student may realize that the longest response is the correct answer without having the requisite knowledge to make this choice.</a:t>
            </a:r>
            <a:endParaRPr lang="en-GB" sz="2400" dirty="0">
              <a:latin typeface="Times New Roman" pitchFamily="18" charset="0"/>
              <a:cs typeface="Times New Roman" pitchFamily="18" charset="0"/>
            </a:endParaRPr>
          </a:p>
          <a:p>
            <a:pPr marL="0" indent="0" algn="l" rtl="0">
              <a:lnSpc>
                <a:spcPct val="200000"/>
              </a:lnSpc>
              <a:buNone/>
            </a:pPr>
            <a:endParaRPr lang="en-GB" dirty="0">
              <a:latin typeface="Times New Roman" pitchFamily="18" charset="0"/>
              <a:cs typeface="Times New Roman" pitchFamily="18" charset="0"/>
            </a:endParaRPr>
          </a:p>
        </p:txBody>
      </p:sp>
      <p:sp>
        <p:nvSpPr>
          <p:cNvPr id="4" name="Date Placeholder 3">
            <a:extLst>
              <a:ext uri="{FF2B5EF4-FFF2-40B4-BE49-F238E27FC236}">
                <a16:creationId xmlns:a16="http://schemas.microsoft.com/office/drawing/2014/main" xmlns="" id="{D1A8FFC2-D3DF-3E63-96C7-AB59F4BFE956}"/>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C22BC0EC-AEFA-CE15-D35C-D1A3A6EC289E}"/>
              </a:ext>
            </a:extLst>
          </p:cNvPr>
          <p:cNvSpPr>
            <a:spLocks noGrp="1"/>
          </p:cNvSpPr>
          <p:nvPr>
            <p:ph type="sldNum" sz="quarter" idx="12"/>
          </p:nvPr>
        </p:nvSpPr>
        <p:spPr/>
        <p:txBody>
          <a:bodyPr/>
          <a:lstStyle/>
          <a:p>
            <a:fld id="{08AB70BE-1769-45B8-85A6-0C837432C7E6}" type="slidenum">
              <a:rPr lang="en-US" smtClean="0"/>
              <a:pPr/>
              <a:t>21</a:t>
            </a:fld>
            <a:endParaRPr lang="en-US"/>
          </a:p>
        </p:txBody>
      </p:sp>
    </p:spTree>
    <p:extLst>
      <p:ext uri="{BB962C8B-B14F-4D97-AF65-F5344CB8AC3E}">
        <p14:creationId xmlns:p14="http://schemas.microsoft.com/office/powerpoint/2010/main" val="3097875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572BDA-FB53-CE0D-C17F-B8145FDFB952}"/>
              </a:ext>
            </a:extLst>
          </p:cNvPr>
          <p:cNvSpPr>
            <a:spLocks noGrp="1"/>
          </p:cNvSpPr>
          <p:nvPr>
            <p:ph type="title"/>
          </p:nvPr>
        </p:nvSpPr>
        <p:spPr>
          <a:xfrm>
            <a:off x="1272746" y="256498"/>
            <a:ext cx="10081054" cy="311913"/>
          </a:xfrm>
        </p:spPr>
        <p:txBody>
          <a:bodyPr>
            <a:normAutofit fontScale="90000"/>
          </a:bodyPr>
          <a:lstStyle/>
          <a:p>
            <a:r>
              <a:rPr lang="en-US" b="1" u="sng" dirty="0">
                <a:solidFill>
                  <a:srgbClr val="FF0000"/>
                </a:solidFill>
                <a:latin typeface="Times New Roman" pitchFamily="18" charset="0"/>
                <a:cs typeface="Times New Roman" pitchFamily="18" charset="0"/>
                <a:sym typeface="Times New Roman"/>
              </a:rPr>
              <a:t>Principles</a:t>
            </a:r>
            <a:r>
              <a:rPr lang="en-US" sz="3600" b="1" i="0"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 </a:t>
            </a:r>
            <a:r>
              <a:rPr lang="en-US" sz="3600" b="1" u="sng" dirty="0">
                <a:solidFill>
                  <a:srgbClr val="FF0000"/>
                </a:solidFill>
                <a:latin typeface="Times New Roman" pitchFamily="18" charset="0"/>
                <a:cs typeface="Times New Roman" pitchFamily="18" charset="0"/>
                <a:sym typeface="Times New Roman"/>
              </a:rPr>
              <a:t>cont.,</a:t>
            </a:r>
            <a:endParaRPr lang="ar-EG" sz="3600"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FA60E5A0-BDD6-70D7-E8E9-754AE5030A93}"/>
              </a:ext>
            </a:extLst>
          </p:cNvPr>
          <p:cNvSpPr>
            <a:spLocks noGrp="1"/>
          </p:cNvSpPr>
          <p:nvPr>
            <p:ph idx="1"/>
          </p:nvPr>
        </p:nvSpPr>
        <p:spPr>
          <a:xfrm>
            <a:off x="123567" y="679622"/>
            <a:ext cx="11936627" cy="6178378"/>
          </a:xfrm>
        </p:spPr>
        <p:txBody>
          <a:bodyPr>
            <a:normAutofit/>
          </a:bodyPr>
          <a:lstStyle/>
          <a:p>
            <a:pPr marL="0" indent="0" algn="l" rtl="0">
              <a:lnSpc>
                <a:spcPct val="170000"/>
              </a:lnSpc>
              <a:buNone/>
            </a:pPr>
            <a:r>
              <a:rPr lang="en-US" dirty="0">
                <a:solidFill>
                  <a:srgbClr val="242021"/>
                </a:solidFill>
                <a:effectLst/>
              </a:rPr>
              <a:t> </a:t>
            </a:r>
            <a:r>
              <a:rPr lang="en-US" sz="2800" b="1" dirty="0" smtClean="0">
                <a:solidFill>
                  <a:srgbClr val="C00000"/>
                </a:solidFill>
                <a:effectLst/>
                <a:latin typeface="Times New Roman" pitchFamily="18" charset="0"/>
                <a:cs typeface="Times New Roman" pitchFamily="18" charset="0"/>
              </a:rPr>
              <a:t>Example:</a:t>
            </a:r>
            <a:r>
              <a:rPr lang="en-US" sz="2800" dirty="0">
                <a:solidFill>
                  <a:srgbClr val="C00000"/>
                </a:solidFill>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  </a:t>
            </a:r>
          </a:p>
          <a:p>
            <a:pPr marL="0" indent="0" algn="justLow" rtl="0">
              <a:lnSpc>
                <a:spcPct val="170000"/>
              </a:lnSpc>
              <a:buNone/>
            </a:pPr>
            <a:r>
              <a:rPr lang="en-US" sz="2600" dirty="0" smtClean="0">
                <a:solidFill>
                  <a:srgbClr val="C00000"/>
                </a:solidFill>
                <a:effectLst/>
                <a:latin typeface="Times New Roman" pitchFamily="18" charset="0"/>
                <a:cs typeface="Times New Roman" pitchFamily="18" charset="0"/>
              </a:rPr>
              <a:t>Which </a:t>
            </a:r>
            <a:r>
              <a:rPr lang="en-US" sz="2600" dirty="0">
                <a:solidFill>
                  <a:srgbClr val="C00000"/>
                </a:solidFill>
                <a:effectLst/>
                <a:latin typeface="Times New Roman" pitchFamily="18" charset="0"/>
                <a:cs typeface="Times New Roman" pitchFamily="18" charset="0"/>
              </a:rPr>
              <a:t>of the following is the most critical action a nurse should take when administering medication?</a:t>
            </a:r>
            <a:endParaRPr lang="ar-EG" sz="2600" dirty="0">
              <a:solidFill>
                <a:srgbClr val="C00000"/>
              </a:solidFill>
              <a:effectLst/>
              <a:latin typeface="Times New Roman" pitchFamily="18" charset="0"/>
              <a:cs typeface="Times New Roman" pitchFamily="18" charset="0"/>
            </a:endParaRPr>
          </a:p>
          <a:p>
            <a:pPr marL="0" indent="0" algn="justLow" rtl="0">
              <a:lnSpc>
                <a:spcPct val="170000"/>
              </a:lnSpc>
              <a:buNone/>
            </a:pPr>
            <a:r>
              <a:rPr lang="en-US" sz="2600" dirty="0">
                <a:solidFill>
                  <a:srgbClr val="242021"/>
                </a:solidFill>
                <a:effectLst/>
                <a:latin typeface="Times New Roman" pitchFamily="18" charset="0"/>
                <a:cs typeface="Times New Roman" pitchFamily="18" charset="0"/>
              </a:rPr>
              <a:t> </a:t>
            </a:r>
            <a:r>
              <a:rPr lang="en-US" sz="2600" dirty="0">
                <a:solidFill>
                  <a:srgbClr val="FF0000"/>
                </a:solidFill>
                <a:effectLst/>
                <a:latin typeface="Times New Roman" pitchFamily="18" charset="0"/>
                <a:cs typeface="Times New Roman" pitchFamily="18" charset="0"/>
              </a:rPr>
              <a:t>A. Verifying the patient's identity and medication order</a:t>
            </a:r>
            <a:endParaRPr lang="ar-EG" sz="2600" dirty="0">
              <a:solidFill>
                <a:srgbClr val="FF0000"/>
              </a:solidFill>
              <a:effectLst/>
              <a:latin typeface="Times New Roman" pitchFamily="18" charset="0"/>
              <a:cs typeface="Times New Roman" pitchFamily="18" charset="0"/>
            </a:endParaRPr>
          </a:p>
          <a:p>
            <a:pPr marL="0" indent="0" algn="justLow" rtl="0">
              <a:lnSpc>
                <a:spcPct val="170000"/>
              </a:lnSpc>
              <a:buNone/>
            </a:pPr>
            <a:r>
              <a:rPr lang="en-US" sz="2600" dirty="0">
                <a:solidFill>
                  <a:srgbClr val="242021"/>
                </a:solidFill>
                <a:effectLst/>
                <a:latin typeface="Times New Roman" pitchFamily="18" charset="0"/>
                <a:cs typeface="Times New Roman" pitchFamily="18" charset="0"/>
              </a:rPr>
              <a:t>b. Ensuring the medication is stored at the correct temperature.</a:t>
            </a:r>
            <a:endParaRPr lang="ar-EG" sz="2600" dirty="0">
              <a:solidFill>
                <a:srgbClr val="242021"/>
              </a:solidFill>
              <a:effectLst/>
              <a:latin typeface="Times New Roman" pitchFamily="18" charset="0"/>
              <a:cs typeface="Times New Roman" pitchFamily="18" charset="0"/>
            </a:endParaRPr>
          </a:p>
          <a:p>
            <a:pPr marL="0" indent="0" algn="justLow" rtl="0">
              <a:lnSpc>
                <a:spcPct val="170000"/>
              </a:lnSpc>
              <a:buNone/>
            </a:pPr>
            <a:r>
              <a:rPr lang="en-US" sz="2600" dirty="0">
                <a:solidFill>
                  <a:srgbClr val="242021"/>
                </a:solidFill>
                <a:effectLst/>
                <a:latin typeface="Times New Roman" pitchFamily="18" charset="0"/>
                <a:cs typeface="Times New Roman" pitchFamily="18" charset="0"/>
              </a:rPr>
              <a:t>c. Documenting the medication administration promptly</a:t>
            </a:r>
            <a:endParaRPr lang="ar-EG" sz="2600" dirty="0">
              <a:solidFill>
                <a:srgbClr val="242021"/>
              </a:solidFill>
              <a:effectLst/>
              <a:latin typeface="Times New Roman" pitchFamily="18" charset="0"/>
              <a:cs typeface="Times New Roman" pitchFamily="18" charset="0"/>
            </a:endParaRPr>
          </a:p>
          <a:p>
            <a:pPr marL="0" indent="0" algn="justLow" rtl="0">
              <a:lnSpc>
                <a:spcPct val="170000"/>
              </a:lnSpc>
              <a:buNone/>
            </a:pPr>
            <a:r>
              <a:rPr lang="en-US" sz="2600" dirty="0">
                <a:solidFill>
                  <a:srgbClr val="242021"/>
                </a:solidFill>
                <a:effectLst/>
                <a:latin typeface="Times New Roman" pitchFamily="18" charset="0"/>
                <a:cs typeface="Times New Roman" pitchFamily="18" charset="0"/>
              </a:rPr>
              <a:t>d. Explaining the medication's purpose to the patient</a:t>
            </a:r>
            <a:r>
              <a:rPr lang="en-US" sz="2600" dirty="0" smtClean="0">
                <a:solidFill>
                  <a:srgbClr val="242021"/>
                </a:solidFill>
                <a:effectLst/>
                <a:latin typeface="Times New Roman" pitchFamily="18" charset="0"/>
                <a:cs typeface="Times New Roman" pitchFamily="18" charset="0"/>
              </a:rPr>
              <a:t>.</a:t>
            </a:r>
            <a:endParaRPr lang="en-US" sz="2600" dirty="0">
              <a:solidFill>
                <a:srgbClr val="24202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810500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7D66E5-0A7E-AD98-85F7-B261918F6A50}"/>
              </a:ext>
            </a:extLst>
          </p:cNvPr>
          <p:cNvSpPr>
            <a:spLocks noGrp="1"/>
          </p:cNvSpPr>
          <p:nvPr>
            <p:ph type="title"/>
          </p:nvPr>
        </p:nvSpPr>
        <p:spPr/>
        <p:txBody>
          <a:bodyPr/>
          <a:lstStyle/>
          <a:p>
            <a:r>
              <a:rPr lang="en-US" b="1" u="sng" dirty="0">
                <a:solidFill>
                  <a:srgbClr val="FF0000"/>
                </a:solidFill>
                <a:latin typeface="Times New Roman" pitchFamily="18" charset="0"/>
                <a:cs typeface="Times New Roman" pitchFamily="18" charset="0"/>
                <a:sym typeface="Times New Roman"/>
              </a:rPr>
              <a:t>Principles</a:t>
            </a:r>
            <a:r>
              <a:rPr lang="en-US" sz="3600" b="1" i="0"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 </a:t>
            </a:r>
            <a:r>
              <a:rPr lang="en-US" sz="3600" b="1" u="sng" dirty="0">
                <a:solidFill>
                  <a:srgbClr val="FF0000"/>
                </a:solidFill>
                <a:latin typeface="Times New Roman" pitchFamily="18" charset="0"/>
                <a:cs typeface="Times New Roman" pitchFamily="18" charset="0"/>
                <a:sym typeface="Times New Roman"/>
              </a:rPr>
              <a:t>cont</a:t>
            </a:r>
            <a:r>
              <a:rPr lang="en-US" b="1" u="sng" dirty="0">
                <a:solidFill>
                  <a:srgbClr val="FF0000"/>
                </a:solidFill>
                <a:latin typeface="Times New Roman" pitchFamily="18" charset="0"/>
                <a:cs typeface="Times New Roman" pitchFamily="18" charset="0"/>
                <a:sym typeface="Times New Roman"/>
              </a:rPr>
              <a:t>.</a:t>
            </a:r>
            <a:endParaRPr lang="ar-EG"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CE674B52-B9B5-293B-18CB-60AE359F163C}"/>
              </a:ext>
            </a:extLst>
          </p:cNvPr>
          <p:cNvSpPr>
            <a:spLocks noGrp="1"/>
          </p:cNvSpPr>
          <p:nvPr>
            <p:ph idx="1"/>
          </p:nvPr>
        </p:nvSpPr>
        <p:spPr>
          <a:xfrm>
            <a:off x="345989" y="1445741"/>
            <a:ext cx="11491784" cy="4680425"/>
          </a:xfrm>
        </p:spPr>
        <p:txBody>
          <a:bodyPr>
            <a:noAutofit/>
          </a:bodyPr>
          <a:lstStyle/>
          <a:p>
            <a:pPr marL="0" indent="0" algn="justLow" rtl="0">
              <a:lnSpc>
                <a:spcPct val="200000"/>
              </a:lnSpc>
              <a:buNone/>
            </a:pPr>
            <a:r>
              <a:rPr lang="en-GB" sz="2400" dirty="0">
                <a:solidFill>
                  <a:srgbClr val="242021"/>
                </a:solidFill>
                <a:effectLst/>
                <a:cs typeface="+mj-cs"/>
              </a:rPr>
              <a:t>2. </a:t>
            </a:r>
            <a:r>
              <a:rPr lang="en-GB" sz="2400" b="1" dirty="0">
                <a:solidFill>
                  <a:srgbClr val="0070C0"/>
                </a:solidFill>
                <a:effectLst/>
                <a:cs typeface="+mj-cs"/>
              </a:rPr>
              <a:t>The options should have the same number of parts.</a:t>
            </a:r>
          </a:p>
          <a:p>
            <a:pPr marL="0" indent="0" algn="justLow" rtl="0">
              <a:lnSpc>
                <a:spcPct val="200000"/>
              </a:lnSpc>
              <a:buNone/>
            </a:pPr>
            <a:r>
              <a:rPr lang="en-US" sz="2400" dirty="0">
                <a:cs typeface="+mj-cs"/>
              </a:rPr>
              <a:t>To prevent deep vein thrombosis (DVT) in an immobile patient, the nurse should ____.</a:t>
            </a:r>
          </a:p>
          <a:p>
            <a:pPr marL="457200" indent="-457200" algn="justLow" rtl="0">
              <a:lnSpc>
                <a:spcPct val="150000"/>
              </a:lnSpc>
              <a:buAutoNum type="alphaUcParenR"/>
            </a:pPr>
            <a:r>
              <a:rPr lang="en-US" sz="2400" b="1" dirty="0">
                <a:solidFill>
                  <a:srgbClr val="FF0000"/>
                </a:solidFill>
                <a:cs typeface="+mj-cs"/>
              </a:rPr>
              <a:t>Encourage the patient to perform leg exercises regularly </a:t>
            </a:r>
          </a:p>
          <a:p>
            <a:pPr marL="457200" indent="-457200" algn="justLow" rtl="0">
              <a:lnSpc>
                <a:spcPct val="150000"/>
              </a:lnSpc>
              <a:buAutoNum type="alphaUcParenR"/>
            </a:pPr>
            <a:r>
              <a:rPr lang="en-US" sz="2400" b="1" dirty="0">
                <a:cs typeface="+mj-cs"/>
              </a:rPr>
              <a:t>B) Keep the patient's legs in a dependent position at all times</a:t>
            </a:r>
          </a:p>
          <a:p>
            <a:pPr marL="457200" indent="-457200" algn="justLow" rtl="0">
              <a:lnSpc>
                <a:spcPct val="150000"/>
              </a:lnSpc>
              <a:buAutoNum type="alphaUcParenR"/>
            </a:pPr>
            <a:r>
              <a:rPr lang="en-US" sz="2400" b="1" dirty="0">
                <a:cs typeface="+mj-cs"/>
              </a:rPr>
              <a:t>C) Restrict fluid intake to prevent swelling</a:t>
            </a:r>
          </a:p>
          <a:p>
            <a:pPr marL="457200" indent="-457200" algn="justLow" rtl="0">
              <a:lnSpc>
                <a:spcPct val="150000"/>
              </a:lnSpc>
              <a:buAutoNum type="alphaUcParenR"/>
            </a:pPr>
            <a:r>
              <a:rPr lang="en-US" sz="2400" b="1" dirty="0">
                <a:cs typeface="+mj-cs"/>
              </a:rPr>
              <a:t>D) Massage the patient’s calves to improve circulation</a:t>
            </a:r>
          </a:p>
          <a:p>
            <a:pPr marL="0" indent="0" algn="justLow" rtl="0">
              <a:lnSpc>
                <a:spcPct val="200000"/>
              </a:lnSpc>
              <a:buNone/>
            </a:pPr>
            <a:r>
              <a:rPr lang="en-US" sz="2400" b="1" dirty="0">
                <a:cs typeface="+mj-cs"/>
              </a:rPr>
              <a:t>If they </a:t>
            </a:r>
            <a:r>
              <a:rPr lang="en-US" sz="2400" b="1" dirty="0">
                <a:solidFill>
                  <a:srgbClr val="00B0F0"/>
                </a:solidFill>
                <a:cs typeface="+mj-cs"/>
              </a:rPr>
              <a:t>don’t have the same number “</a:t>
            </a:r>
            <a:r>
              <a:rPr lang="en-US" sz="2400" b="1" dirty="0">
                <a:cs typeface="+mj-cs"/>
              </a:rPr>
              <a:t> this provides </a:t>
            </a:r>
            <a:r>
              <a:rPr lang="en-US" sz="2400" b="1" dirty="0">
                <a:solidFill>
                  <a:srgbClr val="00B0F0"/>
                </a:solidFill>
                <a:cs typeface="+mj-cs"/>
              </a:rPr>
              <a:t>a clue to the answer</a:t>
            </a:r>
            <a:endParaRPr lang="ar-EG" sz="2400" b="1" dirty="0">
              <a:solidFill>
                <a:srgbClr val="00B0F0"/>
              </a:solidFill>
              <a:cs typeface="+mj-cs"/>
            </a:endParaRPr>
          </a:p>
        </p:txBody>
      </p:sp>
    </p:spTree>
    <p:extLst>
      <p:ext uri="{BB962C8B-B14F-4D97-AF65-F5344CB8AC3E}">
        <p14:creationId xmlns:p14="http://schemas.microsoft.com/office/powerpoint/2010/main" val="2818933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9D5E7-94A7-3699-0013-A37F6A0C90BE}"/>
              </a:ext>
            </a:extLst>
          </p:cNvPr>
          <p:cNvSpPr>
            <a:spLocks noGrp="1"/>
          </p:cNvSpPr>
          <p:nvPr>
            <p:ph type="title"/>
          </p:nvPr>
        </p:nvSpPr>
        <p:spPr>
          <a:xfrm>
            <a:off x="1025610" y="365125"/>
            <a:ext cx="10328189" cy="969405"/>
          </a:xfrm>
        </p:spPr>
        <p:txBody>
          <a:bodyPr/>
          <a:lstStyle/>
          <a:p>
            <a:r>
              <a:rPr lang="en-US" b="1" u="sng" dirty="0">
                <a:solidFill>
                  <a:srgbClr val="FF0000"/>
                </a:solidFill>
                <a:latin typeface="Times New Roman" pitchFamily="18" charset="0"/>
                <a:cs typeface="Times New Roman" pitchFamily="18" charset="0"/>
                <a:sym typeface="Times New Roman"/>
              </a:rPr>
              <a:t>Principles</a:t>
            </a:r>
            <a:r>
              <a:rPr lang="en-US" sz="3600" b="1"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 </a:t>
            </a:r>
            <a:r>
              <a:rPr lang="en-US" sz="3600" b="1" u="sng" dirty="0">
                <a:solidFill>
                  <a:srgbClr val="FF0000"/>
                </a:solidFill>
                <a:latin typeface="Times New Roman" pitchFamily="18" charset="0"/>
                <a:cs typeface="Times New Roman" pitchFamily="18" charset="0"/>
                <a:sym typeface="Times New Roman"/>
              </a:rPr>
              <a:t>cont</a:t>
            </a:r>
            <a:r>
              <a:rPr lang="en-US"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77E4A99F-14DC-9E2F-CA4B-8F0439F0A600}"/>
              </a:ext>
            </a:extLst>
          </p:cNvPr>
          <p:cNvSpPr>
            <a:spLocks noGrp="1"/>
          </p:cNvSpPr>
          <p:nvPr>
            <p:ph idx="1"/>
          </p:nvPr>
        </p:nvSpPr>
        <p:spPr>
          <a:xfrm>
            <a:off x="172996" y="1285104"/>
            <a:ext cx="12019004" cy="4891860"/>
          </a:xfrm>
        </p:spPr>
        <p:txBody>
          <a:bodyPr>
            <a:noAutofit/>
          </a:bodyPr>
          <a:lstStyle/>
          <a:p>
            <a:pPr marL="0" indent="0" algn="just" rtl="0">
              <a:lnSpc>
                <a:spcPct val="200000"/>
              </a:lnSpc>
              <a:buNone/>
            </a:pPr>
            <a:r>
              <a:rPr lang="en-GB" sz="2400" dirty="0">
                <a:solidFill>
                  <a:srgbClr val="242021"/>
                </a:solidFill>
                <a:cs typeface="+mj-cs"/>
              </a:rPr>
              <a:t>3</a:t>
            </a:r>
            <a:r>
              <a:rPr lang="en-GB" sz="2400" dirty="0">
                <a:solidFill>
                  <a:srgbClr val="242021"/>
                </a:solidFill>
                <a:effectLst/>
                <a:latin typeface="Times New Roman" pitchFamily="18" charset="0"/>
                <a:cs typeface="Times New Roman" pitchFamily="18" charset="0"/>
              </a:rPr>
              <a:t>. </a:t>
            </a:r>
            <a:r>
              <a:rPr lang="en-GB" sz="2400" dirty="0">
                <a:solidFill>
                  <a:srgbClr val="0070C0"/>
                </a:solidFill>
                <a:effectLst/>
                <a:latin typeface="Times New Roman" pitchFamily="18" charset="0"/>
                <a:cs typeface="Times New Roman" pitchFamily="18" charset="0"/>
              </a:rPr>
              <a:t>The alternatives should be consistent grammatically</a:t>
            </a:r>
            <a:r>
              <a:rPr lang="en-GB" sz="2400" dirty="0">
                <a:solidFill>
                  <a:srgbClr val="242021"/>
                </a:solidFill>
                <a:effectLst/>
                <a:latin typeface="Times New Roman" pitchFamily="18" charset="0"/>
                <a:cs typeface="Times New Roman" pitchFamily="18" charset="0"/>
              </a:rPr>
              <a:t>. </a:t>
            </a:r>
            <a:r>
              <a:rPr lang="en-US" sz="2400" dirty="0">
                <a:solidFill>
                  <a:srgbClr val="242021"/>
                </a:solidFill>
                <a:effectLst/>
                <a:latin typeface="Times New Roman" pitchFamily="18" charset="0"/>
                <a:cs typeface="Times New Roman" pitchFamily="18" charset="0"/>
              </a:rPr>
              <a:t>Without this consistency in format, the test-taker may be clued to the correct response. </a:t>
            </a:r>
          </a:p>
          <a:p>
            <a:pPr marL="0" indent="0" algn="just" rtl="0">
              <a:lnSpc>
                <a:spcPct val="200000"/>
              </a:lnSpc>
              <a:buNone/>
            </a:pPr>
            <a:r>
              <a:rPr lang="en-US" sz="2400" dirty="0">
                <a:latin typeface="Times New Roman" pitchFamily="18" charset="0"/>
                <a:cs typeface="Times New Roman" pitchFamily="18" charset="0"/>
              </a:rPr>
              <a:t>What is the most important nursing action when caring for a patient with a high fall risk? </a:t>
            </a:r>
          </a:p>
          <a:p>
            <a:pPr marL="0" indent="0" algn="just" rtl="0">
              <a:lnSpc>
                <a:spcPct val="200000"/>
              </a:lnSpc>
              <a:buNone/>
            </a:pPr>
            <a:r>
              <a:rPr lang="en-US" sz="2400" dirty="0">
                <a:solidFill>
                  <a:srgbClr val="FF0000"/>
                </a:solidFill>
                <a:latin typeface="Times New Roman" pitchFamily="18" charset="0"/>
                <a:cs typeface="Times New Roman" pitchFamily="18" charset="0"/>
              </a:rPr>
              <a:t>A) Ensuring the call light is within reach </a:t>
            </a:r>
          </a:p>
          <a:p>
            <a:pPr marL="0" indent="0" algn="just" rtl="0">
              <a:lnSpc>
                <a:spcPct val="200000"/>
              </a:lnSpc>
              <a:buNone/>
            </a:pPr>
            <a:r>
              <a:rPr lang="en-US" sz="2400" dirty="0">
                <a:latin typeface="Times New Roman" pitchFamily="18" charset="0"/>
                <a:cs typeface="Times New Roman" pitchFamily="18" charset="0"/>
              </a:rPr>
              <a:t>B) Leaving the bed in its highest position </a:t>
            </a:r>
          </a:p>
          <a:p>
            <a:pPr marL="0" indent="0" algn="just" rtl="0">
              <a:lnSpc>
                <a:spcPct val="200000"/>
              </a:lnSpc>
              <a:buNone/>
            </a:pPr>
            <a:r>
              <a:rPr lang="en-US" sz="2400" dirty="0">
                <a:latin typeface="Times New Roman" pitchFamily="18" charset="0"/>
                <a:cs typeface="Times New Roman" pitchFamily="18" charset="0"/>
              </a:rPr>
              <a:t>C) Placing all personal items out of reach</a:t>
            </a:r>
          </a:p>
          <a:p>
            <a:pPr marL="0" indent="0" algn="just" rtl="0">
              <a:lnSpc>
                <a:spcPct val="200000"/>
              </a:lnSpc>
              <a:buNone/>
            </a:pPr>
            <a:r>
              <a:rPr lang="en-US" sz="2400" dirty="0">
                <a:latin typeface="Times New Roman" pitchFamily="18" charset="0"/>
                <a:cs typeface="Times New Roman" pitchFamily="18" charset="0"/>
              </a:rPr>
              <a:t>D) Encouraging the patient to ambulate alone</a:t>
            </a:r>
            <a:endParaRPr lang="ar-EG" sz="2400" dirty="0">
              <a:latin typeface="Times New Roman" pitchFamily="18" charset="0"/>
              <a:cs typeface="Times New Roman" pitchFamily="18" charset="0"/>
            </a:endParaRPr>
          </a:p>
        </p:txBody>
      </p:sp>
    </p:spTree>
    <p:extLst>
      <p:ext uri="{BB962C8B-B14F-4D97-AF65-F5344CB8AC3E}">
        <p14:creationId xmlns:p14="http://schemas.microsoft.com/office/powerpoint/2010/main" val="1199557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A42661-97C9-F9A4-BFEB-039D770939A3}"/>
              </a:ext>
            </a:extLst>
          </p:cNvPr>
          <p:cNvSpPr>
            <a:spLocks noGrp="1"/>
          </p:cNvSpPr>
          <p:nvPr>
            <p:ph type="title"/>
          </p:nvPr>
        </p:nvSpPr>
        <p:spPr>
          <a:xfrm>
            <a:off x="838200" y="365125"/>
            <a:ext cx="10515600" cy="594245"/>
          </a:xfrm>
        </p:spPr>
        <p:txBody>
          <a:bodyPr>
            <a:noAutofit/>
          </a:bodyPr>
          <a:lstStyle/>
          <a:p>
            <a:r>
              <a:rPr lang="en-US" b="1" u="sng" dirty="0">
                <a:solidFill>
                  <a:srgbClr val="FF0000"/>
                </a:solidFill>
                <a:latin typeface="Times New Roman" pitchFamily="18" charset="0"/>
                <a:cs typeface="Times New Roman" pitchFamily="18" charset="0"/>
                <a:sym typeface="Times New Roman"/>
              </a:rPr>
              <a:t>Principles</a:t>
            </a:r>
            <a:r>
              <a:rPr lang="en-US" sz="3600" b="1"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 </a:t>
            </a:r>
            <a:r>
              <a:rPr lang="en-US" sz="3600" b="1" u="sng" dirty="0">
                <a:solidFill>
                  <a:srgbClr val="FF0000"/>
                </a:solidFill>
                <a:latin typeface="Times New Roman" pitchFamily="18" charset="0"/>
                <a:cs typeface="Times New Roman" pitchFamily="18" charset="0"/>
                <a:sym typeface="Times New Roman"/>
              </a:rPr>
              <a:t>cont</a:t>
            </a:r>
            <a:r>
              <a:rPr lang="en-US"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D95C5054-B067-9D4B-EB85-B07AE02AE5BB}"/>
              </a:ext>
            </a:extLst>
          </p:cNvPr>
          <p:cNvSpPr>
            <a:spLocks noGrp="1"/>
          </p:cNvSpPr>
          <p:nvPr>
            <p:ph idx="1"/>
          </p:nvPr>
        </p:nvSpPr>
        <p:spPr>
          <a:xfrm>
            <a:off x="605481" y="1396314"/>
            <a:ext cx="10223257" cy="4749653"/>
          </a:xfrm>
        </p:spPr>
        <p:txBody>
          <a:bodyPr>
            <a:normAutofit/>
          </a:bodyPr>
          <a:lstStyle/>
          <a:p>
            <a:pPr marL="0" indent="0" algn="l" rtl="0">
              <a:buNone/>
            </a:pPr>
            <a:r>
              <a:rPr lang="en-GB" b="1" dirty="0">
                <a:solidFill>
                  <a:srgbClr val="0070C0"/>
                </a:solidFill>
                <a:cs typeface="+mj-cs"/>
              </a:rPr>
              <a:t>4</a:t>
            </a:r>
            <a:r>
              <a:rPr lang="en-GB" b="1" dirty="0">
                <a:solidFill>
                  <a:srgbClr val="0070C0"/>
                </a:solidFill>
                <a:latin typeface="Times New Roman" pitchFamily="18" charset="0"/>
                <a:cs typeface="Times New Roman" pitchFamily="18" charset="0"/>
              </a:rPr>
              <a:t>. The alternatives should sample the same domain, for instance, </a:t>
            </a:r>
          </a:p>
          <a:p>
            <a:pPr marL="0" indent="0" algn="l" rtl="0">
              <a:buNone/>
            </a:pPr>
            <a:endParaRPr lang="en-GB" dirty="0">
              <a:latin typeface="Times New Roman" pitchFamily="18" charset="0"/>
              <a:cs typeface="Times New Roman" pitchFamily="18" charset="0"/>
            </a:endParaRPr>
          </a:p>
          <a:p>
            <a:pPr marL="0" indent="0" algn="l" rtl="0">
              <a:buNone/>
            </a:pPr>
            <a:r>
              <a:rPr lang="en-GB" dirty="0">
                <a:latin typeface="Times New Roman" pitchFamily="18" charset="0"/>
                <a:cs typeface="Times New Roman" pitchFamily="18" charset="0"/>
              </a:rPr>
              <a:t>all symptoms, </a:t>
            </a:r>
          </a:p>
          <a:p>
            <a:pPr marL="0" indent="0" algn="l" rtl="0">
              <a:buNone/>
            </a:pPr>
            <a:r>
              <a:rPr lang="en-GB" dirty="0">
                <a:latin typeface="Times New Roman" pitchFamily="18" charset="0"/>
                <a:cs typeface="Times New Roman" pitchFamily="18" charset="0"/>
              </a:rPr>
              <a:t>all diagnostic tests, </a:t>
            </a:r>
          </a:p>
          <a:p>
            <a:pPr marL="0" indent="0" algn="l" rtl="0">
              <a:buNone/>
            </a:pPr>
            <a:r>
              <a:rPr lang="en-GB" dirty="0">
                <a:latin typeface="Times New Roman" pitchFamily="18" charset="0"/>
                <a:cs typeface="Times New Roman" pitchFamily="18" charset="0"/>
              </a:rPr>
              <a:t>all nursing interventions,</a:t>
            </a:r>
          </a:p>
          <a:p>
            <a:pPr marL="0" indent="0" algn="l" rtl="0">
              <a:buNone/>
            </a:pPr>
            <a:r>
              <a:rPr lang="en-GB" dirty="0">
                <a:latin typeface="Times New Roman" pitchFamily="18" charset="0"/>
                <a:cs typeface="Times New Roman" pitchFamily="18" charset="0"/>
              </a:rPr>
              <a:t>and varying treatments.</a:t>
            </a:r>
          </a:p>
          <a:p>
            <a:pPr algn="l" rtl="0"/>
            <a:endParaRPr lang="ar-EG" dirty="0"/>
          </a:p>
        </p:txBody>
      </p:sp>
      <p:pic>
        <p:nvPicPr>
          <p:cNvPr id="4" name="Content Placeholder 7">
            <a:extLst>
              <a:ext uri="{FF2B5EF4-FFF2-40B4-BE49-F238E27FC236}">
                <a16:creationId xmlns:a16="http://schemas.microsoft.com/office/drawing/2014/main" xmlns="" id="{9F817BB9-33DA-9006-783D-B3E8EAF806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043" y="2458387"/>
            <a:ext cx="3678836" cy="2683240"/>
          </a:xfrm>
          <a:prstGeom prst="rect">
            <a:avLst/>
          </a:prstGeom>
        </p:spPr>
      </p:pic>
    </p:spTree>
    <p:extLst>
      <p:ext uri="{BB962C8B-B14F-4D97-AF65-F5344CB8AC3E}">
        <p14:creationId xmlns:p14="http://schemas.microsoft.com/office/powerpoint/2010/main" val="1871508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0B6120-CBA3-BE07-7042-26E7C4F66965}"/>
              </a:ext>
            </a:extLst>
          </p:cNvPr>
          <p:cNvSpPr>
            <a:spLocks noGrp="1"/>
          </p:cNvSpPr>
          <p:nvPr>
            <p:ph type="title"/>
          </p:nvPr>
        </p:nvSpPr>
        <p:spPr>
          <a:xfrm>
            <a:off x="838200" y="365125"/>
            <a:ext cx="10515600" cy="894049"/>
          </a:xfrm>
        </p:spPr>
        <p:txBody>
          <a:bodyPr>
            <a:normAutofit/>
          </a:bodyPr>
          <a:lstStyle/>
          <a:p>
            <a:r>
              <a:rPr lang="en-US" b="1" u="sng" dirty="0">
                <a:solidFill>
                  <a:srgbClr val="FF0000"/>
                </a:solidFill>
                <a:latin typeface="Times New Roman" pitchFamily="18" charset="0"/>
                <a:cs typeface="Times New Roman" pitchFamily="18" charset="0"/>
                <a:sym typeface="Times New Roman"/>
              </a:rPr>
              <a:t>Principles</a:t>
            </a:r>
            <a:r>
              <a:rPr lang="en-US" sz="3600" b="1"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 </a:t>
            </a:r>
            <a:r>
              <a:rPr lang="en-US" sz="3600" b="1" u="sng" dirty="0">
                <a:solidFill>
                  <a:srgbClr val="FF0000"/>
                </a:solidFill>
                <a:latin typeface="Times New Roman" pitchFamily="18" charset="0"/>
                <a:cs typeface="Times New Roman" pitchFamily="18" charset="0"/>
                <a:sym typeface="Times New Roman"/>
              </a:rPr>
              <a:t>cont</a:t>
            </a:r>
            <a:r>
              <a:rPr lang="en-US" b="1" u="sng" dirty="0">
                <a:solidFill>
                  <a:srgbClr val="FF0000"/>
                </a:solidFill>
                <a:latin typeface="Times New Roman" pitchFamily="18" charset="0"/>
                <a:cs typeface="Times New Roman" pitchFamily="18" charset="0"/>
                <a:sym typeface="Times New Roman"/>
              </a:rPr>
              <a:t>.</a:t>
            </a:r>
            <a:endParaRPr lang="ar-EG" b="1" u="sng"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C9A74470-9CE4-6428-8C47-172345A483F9}"/>
              </a:ext>
            </a:extLst>
          </p:cNvPr>
          <p:cNvSpPr>
            <a:spLocks noGrp="1"/>
          </p:cNvSpPr>
          <p:nvPr>
            <p:ph idx="1"/>
          </p:nvPr>
        </p:nvSpPr>
        <p:spPr>
          <a:xfrm>
            <a:off x="518984" y="1499016"/>
            <a:ext cx="10834816" cy="4677947"/>
          </a:xfrm>
        </p:spPr>
        <p:txBody>
          <a:bodyPr>
            <a:normAutofit/>
          </a:bodyPr>
          <a:lstStyle/>
          <a:p>
            <a:pPr marL="0" indent="0" algn="just" rtl="0">
              <a:lnSpc>
                <a:spcPct val="150000"/>
              </a:lnSpc>
              <a:buNone/>
            </a:pPr>
            <a:r>
              <a:rPr lang="en-US" sz="2400" b="1" u="sng" dirty="0">
                <a:latin typeface="Times New Roman" pitchFamily="18" charset="0"/>
                <a:cs typeface="Times New Roman" pitchFamily="18" charset="0"/>
              </a:rPr>
              <a:t>Example:</a:t>
            </a:r>
          </a:p>
          <a:p>
            <a:pPr marL="0" indent="0" algn="just" rtl="0">
              <a:lnSpc>
                <a:spcPct val="150000"/>
              </a:lnSpc>
              <a:buNone/>
            </a:pPr>
            <a:r>
              <a:rPr lang="en-US" sz="2400" dirty="0">
                <a:solidFill>
                  <a:srgbClr val="242021"/>
                </a:solidFill>
                <a:latin typeface="Times New Roman" pitchFamily="18" charset="0"/>
                <a:cs typeface="Times New Roman" pitchFamily="18" charset="0"/>
              </a:rPr>
              <a:t>A common symptom of hypoglycemia is ____.</a:t>
            </a:r>
          </a:p>
          <a:p>
            <a:pPr marL="0" indent="0" algn="just" rtl="0">
              <a:lnSpc>
                <a:spcPct val="150000"/>
              </a:lnSpc>
              <a:buNone/>
            </a:pPr>
            <a:r>
              <a:rPr lang="en-US" sz="2400" dirty="0">
                <a:solidFill>
                  <a:srgbClr val="242021"/>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 Diaphoresis </a:t>
            </a:r>
          </a:p>
          <a:p>
            <a:pPr marL="0" indent="0" algn="just" rtl="0">
              <a:lnSpc>
                <a:spcPct val="150000"/>
              </a:lnSpc>
              <a:buNone/>
            </a:pPr>
            <a:r>
              <a:rPr lang="en-US" sz="2400" dirty="0">
                <a:solidFill>
                  <a:srgbClr val="242021"/>
                </a:solidFill>
                <a:latin typeface="Times New Roman" pitchFamily="18" charset="0"/>
                <a:cs typeface="Times New Roman" pitchFamily="18" charset="0"/>
              </a:rPr>
              <a:t>B) Confusion </a:t>
            </a:r>
          </a:p>
          <a:p>
            <a:pPr marL="0" indent="0" algn="just" rtl="0">
              <a:lnSpc>
                <a:spcPct val="150000"/>
              </a:lnSpc>
              <a:buNone/>
            </a:pPr>
            <a:r>
              <a:rPr lang="en-US" sz="2400" dirty="0">
                <a:solidFill>
                  <a:srgbClr val="242021"/>
                </a:solidFill>
                <a:latin typeface="Times New Roman" pitchFamily="18" charset="0"/>
                <a:cs typeface="Times New Roman" pitchFamily="18" charset="0"/>
              </a:rPr>
              <a:t>C) Increased insulin production </a:t>
            </a:r>
          </a:p>
          <a:p>
            <a:pPr marL="0" indent="0" algn="just" rtl="0">
              <a:lnSpc>
                <a:spcPct val="150000"/>
              </a:lnSpc>
              <a:buNone/>
            </a:pPr>
            <a:r>
              <a:rPr lang="en-US" sz="2400" dirty="0">
                <a:solidFill>
                  <a:srgbClr val="242021"/>
                </a:solidFill>
                <a:latin typeface="Times New Roman" pitchFamily="18" charset="0"/>
                <a:cs typeface="Times New Roman" pitchFamily="18" charset="0"/>
              </a:rPr>
              <a:t>D) Tremors </a:t>
            </a:r>
          </a:p>
          <a:p>
            <a:pPr marL="0" indent="0" algn="just" rtl="0">
              <a:lnSpc>
                <a:spcPct val="150000"/>
              </a:lnSpc>
              <a:buNone/>
            </a:pPr>
            <a:r>
              <a:rPr lang="en-US" sz="2400" b="1" dirty="0">
                <a:latin typeface="Times New Roman" pitchFamily="18" charset="0"/>
                <a:cs typeface="Times New Roman" pitchFamily="18" charset="0"/>
              </a:rPr>
              <a:t>option “c” is not a symptom, which may clue the student to omit it as a possibility.</a:t>
            </a:r>
          </a:p>
          <a:p>
            <a:pPr algn="l" rtl="0">
              <a:lnSpc>
                <a:spcPct val="150000"/>
              </a:lnSpc>
            </a:pPr>
            <a:endParaRPr lang="ar-EG" sz="2400" dirty="0">
              <a:latin typeface="Times New Roman" pitchFamily="18" charset="0"/>
              <a:cs typeface="Times New Roman" pitchFamily="18" charset="0"/>
            </a:endParaRPr>
          </a:p>
        </p:txBody>
      </p:sp>
    </p:spTree>
    <p:extLst>
      <p:ext uri="{BB962C8B-B14F-4D97-AF65-F5344CB8AC3E}">
        <p14:creationId xmlns:p14="http://schemas.microsoft.com/office/powerpoint/2010/main" val="1989722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AFBDDD-D8F5-BB07-1B5E-B87E5D183D88}"/>
              </a:ext>
            </a:extLst>
          </p:cNvPr>
          <p:cNvSpPr>
            <a:spLocks noGrp="1"/>
          </p:cNvSpPr>
          <p:nvPr>
            <p:ph type="title"/>
          </p:nvPr>
        </p:nvSpPr>
        <p:spPr>
          <a:xfrm>
            <a:off x="951470" y="365126"/>
            <a:ext cx="10402330" cy="722269"/>
          </a:xfrm>
        </p:spPr>
        <p:txBody>
          <a:bodyPr>
            <a:normAutofit fontScale="90000"/>
          </a:bodyPr>
          <a:lstStyle/>
          <a:p>
            <a:r>
              <a:rPr lang="en-US" b="1" u="sng" dirty="0">
                <a:solidFill>
                  <a:srgbClr val="FF0000"/>
                </a:solidFill>
                <a:latin typeface="Times New Roman" pitchFamily="18" charset="0"/>
                <a:cs typeface="Times New Roman" pitchFamily="18" charset="0"/>
                <a:sym typeface="Times New Roman"/>
              </a:rPr>
              <a:t>Principles</a:t>
            </a:r>
            <a:r>
              <a:rPr lang="en-US" sz="3600" b="1" u="sng" dirty="0">
                <a:solidFill>
                  <a:srgbClr val="FF0000"/>
                </a:solidFill>
                <a:latin typeface="Times New Roman" pitchFamily="18" charset="0"/>
                <a:ea typeface="Times New Roman"/>
                <a:cs typeface="Times New Roman" pitchFamily="18" charset="0"/>
                <a:sym typeface="Times New Roman"/>
              </a:rPr>
              <a:t> </a:t>
            </a:r>
            <a:r>
              <a:rPr lang="en-US" b="1" u="sng" dirty="0">
                <a:solidFill>
                  <a:srgbClr val="FF0000"/>
                </a:solidFill>
                <a:latin typeface="Times New Roman" pitchFamily="18" charset="0"/>
                <a:cs typeface="Times New Roman" pitchFamily="18" charset="0"/>
                <a:sym typeface="Times New Roman"/>
              </a:rPr>
              <a:t>for writing alternatives </a:t>
            </a:r>
            <a:r>
              <a:rPr lang="en-US" sz="3600" b="1" u="sng" dirty="0">
                <a:solidFill>
                  <a:srgbClr val="FF0000"/>
                </a:solidFill>
                <a:latin typeface="Times New Roman" pitchFamily="18" charset="0"/>
                <a:cs typeface="Times New Roman" pitchFamily="18" charset="0"/>
                <a:sym typeface="Times New Roman"/>
              </a:rPr>
              <a:t>cont</a:t>
            </a:r>
            <a:r>
              <a:rPr lang="en-US" b="1" u="sng" dirty="0">
                <a:solidFill>
                  <a:srgbClr val="FF0000"/>
                </a:solidFill>
                <a:latin typeface="Times New Roman" pitchFamily="18" charset="0"/>
                <a:cs typeface="Times New Roman" pitchFamily="18" charset="0"/>
                <a:sym typeface="Times New Roman"/>
              </a:rPr>
              <a:t>.</a:t>
            </a:r>
            <a:endParaRPr lang="en-GB" dirty="0">
              <a:solidFill>
                <a:srgbClr val="FF0000"/>
              </a:solidFill>
            </a:endParaRPr>
          </a:p>
        </p:txBody>
      </p:sp>
      <p:sp>
        <p:nvSpPr>
          <p:cNvPr id="3" name="Content Placeholder 2">
            <a:extLst>
              <a:ext uri="{FF2B5EF4-FFF2-40B4-BE49-F238E27FC236}">
                <a16:creationId xmlns:a16="http://schemas.microsoft.com/office/drawing/2014/main" xmlns="" id="{AA32533F-F0CB-9D5D-E17B-91D823649537}"/>
              </a:ext>
            </a:extLst>
          </p:cNvPr>
          <p:cNvSpPr>
            <a:spLocks noGrp="1"/>
          </p:cNvSpPr>
          <p:nvPr>
            <p:ph idx="1"/>
          </p:nvPr>
        </p:nvSpPr>
        <p:spPr>
          <a:xfrm>
            <a:off x="197708" y="963827"/>
            <a:ext cx="11620911" cy="5529047"/>
          </a:xfrm>
        </p:spPr>
        <p:txBody>
          <a:bodyPr>
            <a:noAutofit/>
          </a:bodyPr>
          <a:lstStyle/>
          <a:p>
            <a:pPr marL="0" indent="0" algn="l" rtl="0">
              <a:lnSpc>
                <a:spcPct val="150000"/>
              </a:lnSpc>
              <a:buNone/>
            </a:pPr>
            <a:r>
              <a:rPr lang="en-GB" b="1" dirty="0">
                <a:solidFill>
                  <a:srgbClr val="0070C0"/>
                </a:solidFill>
                <a:effectLst/>
                <a:latin typeface="Times New Roman" pitchFamily="18" charset="0"/>
                <a:cs typeface="Times New Roman" pitchFamily="18" charset="0"/>
              </a:rPr>
              <a:t>5. Avoid including opposite responses among the options.</a:t>
            </a:r>
          </a:p>
          <a:p>
            <a:pPr marL="0" indent="0" algn="l" rtl="0">
              <a:lnSpc>
                <a:spcPct val="150000"/>
              </a:lnSpc>
              <a:buNone/>
            </a:pPr>
            <a:r>
              <a:rPr lang="en-US" sz="2400" dirty="0">
                <a:latin typeface="Times New Roman" pitchFamily="18" charset="0"/>
                <a:cs typeface="Times New Roman" pitchFamily="18" charset="0"/>
              </a:rPr>
              <a:t>Test-takers may recognize that one of the opposites is likely correct without fully understanding the content.</a:t>
            </a:r>
          </a:p>
          <a:p>
            <a:pPr marL="0" indent="0" algn="l" rtl="0">
              <a:lnSpc>
                <a:spcPct val="150000"/>
              </a:lnSpc>
              <a:buNone/>
            </a:pPr>
            <a:r>
              <a:rPr lang="en-US" sz="2400" dirty="0">
                <a:latin typeface="Times New Roman" pitchFamily="18" charset="0"/>
                <a:cs typeface="Times New Roman" pitchFamily="18" charset="0"/>
              </a:rPr>
              <a:t>For example:</a:t>
            </a:r>
          </a:p>
          <a:p>
            <a:pPr marL="0" indent="0" algn="l" rtl="0">
              <a:lnSpc>
                <a:spcPct val="150000"/>
              </a:lnSpc>
              <a:buNone/>
            </a:pPr>
            <a:r>
              <a:rPr lang="en-US" sz="2400" dirty="0">
                <a:latin typeface="Times New Roman" pitchFamily="18" charset="0"/>
                <a:cs typeface="Times New Roman" pitchFamily="18" charset="0"/>
              </a:rPr>
              <a:t>In a patient experiencing dehydration, the nurse would expect to see ____.</a:t>
            </a:r>
          </a:p>
          <a:p>
            <a:pPr marL="0" indent="0" algn="l" rtl="0">
              <a:lnSpc>
                <a:spcPct val="150000"/>
              </a:lnSpc>
              <a:buNone/>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 Increased urine output</a:t>
            </a:r>
          </a:p>
          <a:p>
            <a:pPr marL="0" indent="0" algn="l" rtl="0">
              <a:lnSpc>
                <a:spcPct val="150000"/>
              </a:lnSpc>
              <a:buNone/>
            </a:pPr>
            <a:r>
              <a:rPr lang="en-US" sz="2400" dirty="0">
                <a:latin typeface="Times New Roman" pitchFamily="18" charset="0"/>
                <a:cs typeface="Times New Roman" pitchFamily="18" charset="0"/>
              </a:rPr>
              <a:t>B) Decreased urine output </a:t>
            </a:r>
          </a:p>
          <a:p>
            <a:pPr marL="0" indent="0" algn="l" rtl="0">
              <a:lnSpc>
                <a:spcPct val="150000"/>
              </a:lnSpc>
              <a:buNone/>
            </a:pPr>
            <a:r>
              <a:rPr lang="en-US" sz="2400" dirty="0">
                <a:latin typeface="Times New Roman" pitchFamily="18" charset="0"/>
                <a:cs typeface="Times New Roman" pitchFamily="18" charset="0"/>
              </a:rPr>
              <a:t>C) Elevated blood pressure</a:t>
            </a:r>
          </a:p>
          <a:p>
            <a:pPr marL="0" indent="0" algn="l" rtl="0">
              <a:lnSpc>
                <a:spcPct val="150000"/>
              </a:lnSpc>
              <a:buNone/>
            </a:pPr>
            <a:r>
              <a:rPr lang="en-US" sz="2400" dirty="0">
                <a:latin typeface="Times New Roman" pitchFamily="18" charset="0"/>
                <a:cs typeface="Times New Roman" pitchFamily="18" charset="0"/>
              </a:rPr>
              <a:t>D) Decreased heart rate</a:t>
            </a:r>
            <a:endParaRPr lang="en-GB" sz="2000" dirty="0"/>
          </a:p>
        </p:txBody>
      </p:sp>
      <p:sp>
        <p:nvSpPr>
          <p:cNvPr id="4" name="Date Placeholder 3">
            <a:extLst>
              <a:ext uri="{FF2B5EF4-FFF2-40B4-BE49-F238E27FC236}">
                <a16:creationId xmlns:a16="http://schemas.microsoft.com/office/drawing/2014/main" xmlns="" id="{9F59838F-8227-71C6-DA1D-DBFE2EA9D36D}"/>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732312BA-4DED-6661-E005-C491047CC606}"/>
              </a:ext>
            </a:extLst>
          </p:cNvPr>
          <p:cNvSpPr>
            <a:spLocks noGrp="1"/>
          </p:cNvSpPr>
          <p:nvPr>
            <p:ph type="sldNum" sz="quarter" idx="12"/>
          </p:nvPr>
        </p:nvSpPr>
        <p:spPr/>
        <p:txBody>
          <a:bodyPr/>
          <a:lstStyle/>
          <a:p>
            <a:fld id="{08AB70BE-1769-45B8-85A6-0C837432C7E6}" type="slidenum">
              <a:rPr lang="en-US" smtClean="0"/>
              <a:pPr/>
              <a:t>27</a:t>
            </a:fld>
            <a:endParaRPr lang="en-US" dirty="0"/>
          </a:p>
        </p:txBody>
      </p:sp>
    </p:spTree>
    <p:extLst>
      <p:ext uri="{BB962C8B-B14F-4D97-AF65-F5344CB8AC3E}">
        <p14:creationId xmlns:p14="http://schemas.microsoft.com/office/powerpoint/2010/main" val="475934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147A74-4B63-086F-4363-872C76A063BC}"/>
              </a:ext>
            </a:extLst>
          </p:cNvPr>
          <p:cNvSpPr>
            <a:spLocks noGrp="1"/>
          </p:cNvSpPr>
          <p:nvPr>
            <p:ph type="title"/>
          </p:nvPr>
        </p:nvSpPr>
        <p:spPr/>
        <p:txBody>
          <a:bodyPr/>
          <a:lstStyle/>
          <a:p>
            <a:r>
              <a:rPr lang="en-US" sz="4000" b="1" u="sng" dirty="0">
                <a:solidFill>
                  <a:srgbClr val="FF0000"/>
                </a:solidFill>
                <a:latin typeface="Times New Roman" pitchFamily="18" charset="0"/>
                <a:cs typeface="Times New Roman" pitchFamily="18" charset="0"/>
                <a:sym typeface="Times New Roman"/>
              </a:rPr>
              <a:t>Principles</a:t>
            </a:r>
            <a:r>
              <a:rPr lang="en-US" sz="3200" b="1" u="sng" dirty="0">
                <a:solidFill>
                  <a:srgbClr val="FF0000"/>
                </a:solidFill>
                <a:latin typeface="Times New Roman" pitchFamily="18" charset="0"/>
                <a:ea typeface="Times New Roman"/>
                <a:cs typeface="Times New Roman" pitchFamily="18" charset="0"/>
                <a:sym typeface="Times New Roman"/>
              </a:rPr>
              <a:t> </a:t>
            </a:r>
            <a:r>
              <a:rPr lang="en-US" sz="4000" b="1" u="sng" dirty="0">
                <a:solidFill>
                  <a:srgbClr val="FF0000"/>
                </a:solidFill>
                <a:latin typeface="Times New Roman" pitchFamily="18" charset="0"/>
                <a:cs typeface="Times New Roman" pitchFamily="18" charset="0"/>
                <a:sym typeface="Times New Roman"/>
              </a:rPr>
              <a:t>for writing alternatives </a:t>
            </a:r>
            <a:r>
              <a:rPr lang="en-US" sz="3200" b="1" u="sng" dirty="0">
                <a:solidFill>
                  <a:srgbClr val="FF0000"/>
                </a:solidFill>
                <a:latin typeface="Times New Roman" pitchFamily="18" charset="0"/>
                <a:cs typeface="Times New Roman" pitchFamily="18" charset="0"/>
                <a:sym typeface="Times New Roman"/>
              </a:rPr>
              <a:t>cont</a:t>
            </a:r>
            <a:r>
              <a:rPr lang="en-US" sz="4000"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CD34D9C4-D5B0-A75B-55B6-8FE97951AEDD}"/>
              </a:ext>
            </a:extLst>
          </p:cNvPr>
          <p:cNvSpPr>
            <a:spLocks noGrp="1"/>
          </p:cNvSpPr>
          <p:nvPr>
            <p:ph idx="1"/>
          </p:nvPr>
        </p:nvSpPr>
        <p:spPr>
          <a:xfrm>
            <a:off x="259492" y="1600203"/>
            <a:ext cx="11322908" cy="4525963"/>
          </a:xfrm>
        </p:spPr>
        <p:txBody>
          <a:bodyPr>
            <a:normAutofit fontScale="85000" lnSpcReduction="20000"/>
          </a:bodyPr>
          <a:lstStyle/>
          <a:p>
            <a:pPr marL="0" indent="0" algn="l" rtl="0">
              <a:lnSpc>
                <a:spcPct val="150000"/>
              </a:lnSpc>
              <a:buNone/>
            </a:pPr>
            <a:r>
              <a:rPr lang="en-GB" sz="2800" b="1" dirty="0">
                <a:solidFill>
                  <a:srgbClr val="0070C0"/>
                </a:solidFill>
                <a:latin typeface="Times New Roman" pitchFamily="18" charset="0"/>
                <a:cs typeface="Times New Roman" pitchFamily="18" charset="0"/>
              </a:rPr>
              <a:t>6</a:t>
            </a:r>
            <a:r>
              <a:rPr lang="en-GB" sz="3600" b="1" dirty="0">
                <a:solidFill>
                  <a:srgbClr val="0070C0"/>
                </a:solidFill>
                <a:latin typeface="Times New Roman" pitchFamily="18" charset="0"/>
                <a:cs typeface="Times New Roman" pitchFamily="18" charset="0"/>
              </a:rPr>
              <a:t>. </a:t>
            </a:r>
            <a:r>
              <a:rPr lang="en-GB" sz="3600" b="1" dirty="0">
                <a:solidFill>
                  <a:srgbClr val="0070C0"/>
                </a:solidFill>
                <a:effectLst/>
                <a:latin typeface="Times New Roman" pitchFamily="18" charset="0"/>
                <a:cs typeface="Times New Roman" pitchFamily="18" charset="0"/>
              </a:rPr>
              <a:t>Arrange the options in a logical or meaningful order. The order can be alphabetical, numerical, or chronological.</a:t>
            </a:r>
            <a:r>
              <a:rPr lang="en-GB" sz="4100" b="1" dirty="0">
                <a:solidFill>
                  <a:srgbClr val="0070C0"/>
                </a:solidFill>
                <a:latin typeface="Times New Roman" pitchFamily="18" charset="0"/>
                <a:cs typeface="Times New Roman" pitchFamily="18" charset="0"/>
              </a:rPr>
              <a:t> </a:t>
            </a:r>
            <a:endParaRPr lang="en-GB" b="1" dirty="0">
              <a:solidFill>
                <a:srgbClr val="0070C0"/>
              </a:solidFill>
              <a:latin typeface="Times New Roman" pitchFamily="18" charset="0"/>
              <a:cs typeface="Times New Roman" pitchFamily="18" charset="0"/>
            </a:endParaRPr>
          </a:p>
          <a:p>
            <a:pPr algn="just" rtl="0">
              <a:lnSpc>
                <a:spcPct val="150000"/>
              </a:lnSpc>
            </a:pPr>
            <a:r>
              <a:rPr lang="en-US" dirty="0">
                <a:latin typeface="Times New Roman" pitchFamily="18" charset="0"/>
                <a:cs typeface="Times New Roman" pitchFamily="18" charset="0"/>
              </a:rPr>
              <a:t>Arranging the options in this way tends to randomly distribute the position of the correct response rather than the answer occurring most often in the same location, for example, “b” or “c,” throughout the test. </a:t>
            </a:r>
          </a:p>
          <a:p>
            <a:pPr algn="just" rtl="0">
              <a:lnSpc>
                <a:spcPct val="150000"/>
              </a:lnSpc>
            </a:pPr>
            <a:r>
              <a:rPr lang="en-US" dirty="0">
                <a:latin typeface="Times New Roman" pitchFamily="18" charset="0"/>
                <a:cs typeface="Times New Roman" pitchFamily="18" charset="0"/>
              </a:rPr>
              <a:t>It also helps students locate the correct response </a:t>
            </a:r>
            <a:r>
              <a:rPr lang="en-US" b="1" dirty="0">
                <a:latin typeface="Times New Roman" pitchFamily="18" charset="0"/>
                <a:cs typeface="Times New Roman" pitchFamily="18" charset="0"/>
              </a:rPr>
              <a:t>more easily </a:t>
            </a:r>
            <a:r>
              <a:rPr lang="en-US" dirty="0">
                <a:latin typeface="Times New Roman" pitchFamily="18" charset="0"/>
                <a:cs typeface="Times New Roman" pitchFamily="18" charset="0"/>
              </a:rPr>
              <a:t>when they have an answer in mind.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252344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147A74-4B63-086F-4363-872C76A063BC}"/>
              </a:ext>
            </a:extLst>
          </p:cNvPr>
          <p:cNvSpPr>
            <a:spLocks noGrp="1"/>
          </p:cNvSpPr>
          <p:nvPr>
            <p:ph type="title"/>
          </p:nvPr>
        </p:nvSpPr>
        <p:spPr/>
        <p:txBody>
          <a:bodyPr/>
          <a:lstStyle/>
          <a:p>
            <a:r>
              <a:rPr lang="en-US" sz="4000" b="1" u="sng" dirty="0">
                <a:solidFill>
                  <a:srgbClr val="FF0000"/>
                </a:solidFill>
                <a:latin typeface="Times New Roman" pitchFamily="18" charset="0"/>
                <a:cs typeface="Times New Roman" pitchFamily="18" charset="0"/>
                <a:sym typeface="Times New Roman"/>
              </a:rPr>
              <a:t>Principles</a:t>
            </a:r>
            <a:r>
              <a:rPr lang="en-US" sz="3200" b="1" u="sng" dirty="0">
                <a:solidFill>
                  <a:srgbClr val="FF0000"/>
                </a:solidFill>
                <a:latin typeface="Times New Roman" pitchFamily="18" charset="0"/>
                <a:ea typeface="Times New Roman"/>
                <a:cs typeface="Times New Roman" pitchFamily="18" charset="0"/>
                <a:sym typeface="Times New Roman"/>
              </a:rPr>
              <a:t> </a:t>
            </a:r>
            <a:r>
              <a:rPr lang="en-US" sz="4000" b="1" u="sng" dirty="0">
                <a:solidFill>
                  <a:srgbClr val="FF0000"/>
                </a:solidFill>
                <a:latin typeface="Times New Roman" pitchFamily="18" charset="0"/>
                <a:cs typeface="Times New Roman" pitchFamily="18" charset="0"/>
                <a:sym typeface="Times New Roman"/>
              </a:rPr>
              <a:t>for writing alternatives </a:t>
            </a:r>
            <a:r>
              <a:rPr lang="en-US" sz="3200" b="1" u="sng" dirty="0">
                <a:solidFill>
                  <a:srgbClr val="FF0000"/>
                </a:solidFill>
                <a:latin typeface="Times New Roman" pitchFamily="18" charset="0"/>
                <a:cs typeface="Times New Roman" pitchFamily="18" charset="0"/>
                <a:sym typeface="Times New Roman"/>
              </a:rPr>
              <a:t>cont</a:t>
            </a:r>
            <a:r>
              <a:rPr lang="en-US" sz="4000"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CD34D9C4-D5B0-A75B-55B6-8FE97951AEDD}"/>
              </a:ext>
            </a:extLst>
          </p:cNvPr>
          <p:cNvSpPr>
            <a:spLocks noGrp="1"/>
          </p:cNvSpPr>
          <p:nvPr>
            <p:ph idx="1"/>
          </p:nvPr>
        </p:nvSpPr>
        <p:spPr>
          <a:xfrm>
            <a:off x="259492" y="1600203"/>
            <a:ext cx="11322908" cy="4525963"/>
          </a:xfrm>
        </p:spPr>
        <p:txBody>
          <a:bodyPr>
            <a:normAutofit fontScale="92500"/>
          </a:bodyPr>
          <a:lstStyle/>
          <a:p>
            <a:pPr marL="0" indent="0" algn="l" rtl="0">
              <a:lnSpc>
                <a:spcPct val="150000"/>
              </a:lnSpc>
              <a:buNone/>
            </a:pPr>
            <a:r>
              <a:rPr lang="en-GB" sz="2800" b="1" dirty="0">
                <a:solidFill>
                  <a:srgbClr val="0070C0"/>
                </a:solidFill>
                <a:latin typeface="Times New Roman" pitchFamily="18" charset="0"/>
                <a:cs typeface="Times New Roman" pitchFamily="18" charset="0"/>
              </a:rPr>
              <a:t>6</a:t>
            </a:r>
            <a:r>
              <a:rPr lang="en-GB" sz="3600" b="1" dirty="0">
                <a:solidFill>
                  <a:srgbClr val="0070C0"/>
                </a:solidFill>
                <a:latin typeface="Times New Roman" pitchFamily="18" charset="0"/>
                <a:cs typeface="Times New Roman" pitchFamily="18" charset="0"/>
              </a:rPr>
              <a:t>. </a:t>
            </a:r>
            <a:r>
              <a:rPr lang="en-GB" sz="3600" b="1" dirty="0">
                <a:solidFill>
                  <a:srgbClr val="0070C0"/>
                </a:solidFill>
                <a:effectLst/>
                <a:latin typeface="Times New Roman" pitchFamily="18" charset="0"/>
                <a:cs typeface="Times New Roman" pitchFamily="18" charset="0"/>
              </a:rPr>
              <a:t>Arrange the options in a logical or meaningful order. </a:t>
            </a:r>
            <a:r>
              <a:rPr lang="en-GB" sz="3600" b="1" dirty="0">
                <a:effectLst/>
                <a:latin typeface="Times New Roman" pitchFamily="18" charset="0"/>
                <a:cs typeface="Times New Roman" pitchFamily="18" charset="0"/>
              </a:rPr>
              <a:t>Example </a:t>
            </a:r>
          </a:p>
          <a:p>
            <a:pPr marL="0" indent="0" algn="l" rtl="0">
              <a:lnSpc>
                <a:spcPct val="150000"/>
              </a:lnSpc>
              <a:buNone/>
            </a:pPr>
            <a:r>
              <a:rPr lang="en-US" sz="2400" dirty="0">
                <a:latin typeface="Times New Roman" pitchFamily="18" charset="0"/>
                <a:cs typeface="Times New Roman" pitchFamily="18" charset="0"/>
              </a:rPr>
              <a:t>What is the first step in the nursing process?</a:t>
            </a:r>
          </a:p>
          <a:p>
            <a:pPr marL="0" indent="0" algn="l" rtl="0">
              <a:lnSpc>
                <a:spcPct val="150000"/>
              </a:lnSpc>
              <a:buNone/>
            </a:pPr>
            <a:r>
              <a:rPr lang="en-US" sz="2400" dirty="0">
                <a:latin typeface="Times New Roman" pitchFamily="18" charset="0"/>
                <a:cs typeface="Times New Roman" pitchFamily="18" charset="0"/>
              </a:rPr>
              <a:t> A) Implementation</a:t>
            </a:r>
          </a:p>
          <a:p>
            <a:pPr marL="0" indent="0" algn="l" rtl="0">
              <a:lnSpc>
                <a:spcPct val="150000"/>
              </a:lnSpc>
              <a:buNone/>
            </a:pPr>
            <a:r>
              <a:rPr lang="en-US" sz="2400" dirty="0">
                <a:latin typeface="Times New Roman" pitchFamily="18" charset="0"/>
                <a:cs typeface="Times New Roman" pitchFamily="18" charset="0"/>
              </a:rPr>
              <a:t>B) Diagnosis</a:t>
            </a:r>
          </a:p>
          <a:p>
            <a:pPr marL="0" indent="0" algn="l" rtl="0">
              <a:lnSpc>
                <a:spcPct val="150000"/>
              </a:lnSpc>
              <a:buNone/>
            </a:pPr>
            <a:r>
              <a:rPr lang="en-US" sz="2400" dirty="0">
                <a:latin typeface="Times New Roman" pitchFamily="18" charset="0"/>
                <a:cs typeface="Times New Roman" pitchFamily="18" charset="0"/>
              </a:rPr>
              <a:t>C) Evaluation</a:t>
            </a:r>
          </a:p>
          <a:p>
            <a:pPr marL="0" indent="0" algn="l" rtl="0">
              <a:lnSpc>
                <a:spcPct val="150000"/>
              </a:lnSpc>
              <a:buNone/>
            </a:pPr>
            <a:r>
              <a:rPr lang="en-US" sz="2400" dirty="0">
                <a:latin typeface="Times New Roman" pitchFamily="18" charset="0"/>
                <a:cs typeface="Times New Roman" pitchFamily="18" charset="0"/>
              </a:rPr>
              <a:t>D) Assessment</a:t>
            </a:r>
            <a:endParaRPr lang="en-GB" sz="24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396" y="3662105"/>
            <a:ext cx="2828925"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833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6893AE-CB92-272C-B9D1-617166A3AC38}"/>
              </a:ext>
            </a:extLst>
          </p:cNvPr>
          <p:cNvSpPr>
            <a:spLocks noGrp="1"/>
          </p:cNvSpPr>
          <p:nvPr>
            <p:ph type="title"/>
          </p:nvPr>
        </p:nvSpPr>
        <p:spPr/>
        <p:txBody>
          <a:bodyPr/>
          <a:lstStyle/>
          <a:p>
            <a:pPr algn="ctr"/>
            <a:r>
              <a:rPr lang="en-US" b="1" dirty="0">
                <a:solidFill>
                  <a:srgbClr val="FF0000"/>
                </a:solidFill>
                <a:latin typeface="Times New Roman" pitchFamily="18" charset="0"/>
                <a:cs typeface="Times New Roman" pitchFamily="18" charset="0"/>
              </a:rPr>
              <a:t>Outlines</a:t>
            </a:r>
            <a:r>
              <a:rPr lang="en-US" b="1" dirty="0">
                <a:solidFill>
                  <a:srgbClr val="FF0000"/>
                </a:solidFill>
              </a:rPr>
              <a:t> </a:t>
            </a:r>
            <a:endParaRPr lang="en-GB" b="1" dirty="0">
              <a:solidFill>
                <a:srgbClr val="FF0000"/>
              </a:solidFill>
            </a:endParaRPr>
          </a:p>
        </p:txBody>
      </p:sp>
      <p:sp>
        <p:nvSpPr>
          <p:cNvPr id="3" name="Content Placeholder 2">
            <a:extLst>
              <a:ext uri="{FF2B5EF4-FFF2-40B4-BE49-F238E27FC236}">
                <a16:creationId xmlns:a16="http://schemas.microsoft.com/office/drawing/2014/main" xmlns="" id="{32443BBA-509E-8235-D684-4C1E035CE7E3}"/>
              </a:ext>
            </a:extLst>
          </p:cNvPr>
          <p:cNvSpPr>
            <a:spLocks noGrp="1"/>
          </p:cNvSpPr>
          <p:nvPr>
            <p:ph idx="1"/>
          </p:nvPr>
        </p:nvSpPr>
        <p:spPr>
          <a:xfrm>
            <a:off x="360608" y="1854558"/>
            <a:ext cx="11723804" cy="4734927"/>
          </a:xfrm>
        </p:spPr>
        <p:txBody>
          <a:bodyPr/>
          <a:lstStyle/>
          <a:p>
            <a:pPr marR="0" lvl="0" algn="l" rtl="0">
              <a:lnSpc>
                <a:spcPct val="150000"/>
              </a:lnSpc>
              <a:spcBef>
                <a:spcPts val="0"/>
              </a:spcBef>
              <a:spcAft>
                <a:spcPts val="0"/>
              </a:spcAft>
              <a:buClr>
                <a:schemeClr val="dk1"/>
              </a:buClr>
              <a:buSzPts val="2800"/>
              <a:buFont typeface="Wingdings" pitchFamily="2" charset="2"/>
              <a:buChar char="q"/>
            </a:pPr>
            <a:r>
              <a:rPr lang="en-US" sz="2800" i="0" u="none" dirty="0">
                <a:solidFill>
                  <a:schemeClr val="dk1"/>
                </a:solidFill>
                <a:latin typeface="Times New Roman"/>
                <a:ea typeface="Times New Roman"/>
                <a:cs typeface="Times New Roman"/>
                <a:sym typeface="Times New Roman"/>
              </a:rPr>
              <a:t>Introduction.</a:t>
            </a:r>
            <a:endParaRPr lang="en-US" dirty="0"/>
          </a:p>
          <a:p>
            <a:pPr marR="0" lvl="0" algn="l" rtl="0">
              <a:lnSpc>
                <a:spcPct val="150000"/>
              </a:lnSpc>
              <a:spcBef>
                <a:spcPts val="1000"/>
              </a:spcBef>
              <a:spcAft>
                <a:spcPts val="0"/>
              </a:spcAft>
              <a:buClr>
                <a:schemeClr val="dk1"/>
              </a:buClr>
              <a:buSzPts val="2800"/>
              <a:buFont typeface="Wingdings" pitchFamily="2" charset="2"/>
              <a:buChar char="q"/>
            </a:pPr>
            <a:r>
              <a:rPr lang="en-US" sz="2800" i="0" u="none" dirty="0">
                <a:solidFill>
                  <a:schemeClr val="dk1"/>
                </a:solidFill>
                <a:latin typeface="Times New Roman"/>
                <a:ea typeface="Times New Roman"/>
                <a:cs typeface="Times New Roman"/>
                <a:sym typeface="Times New Roman"/>
              </a:rPr>
              <a:t>Components of Multiple-choice question.</a:t>
            </a:r>
            <a:endParaRPr lang="en-US" dirty="0"/>
          </a:p>
          <a:p>
            <a:pPr marR="0" lvl="0" algn="l" rtl="0">
              <a:lnSpc>
                <a:spcPct val="150000"/>
              </a:lnSpc>
              <a:spcBef>
                <a:spcPts val="1000"/>
              </a:spcBef>
              <a:spcAft>
                <a:spcPts val="0"/>
              </a:spcAft>
              <a:buClr>
                <a:schemeClr val="dk1"/>
              </a:buClr>
              <a:buSzPts val="2800"/>
              <a:buFont typeface="Wingdings" pitchFamily="2" charset="2"/>
              <a:buChar char="q"/>
            </a:pPr>
            <a:r>
              <a:rPr lang="en-US" sz="2800" i="0" u="none" dirty="0">
                <a:solidFill>
                  <a:schemeClr val="dk1"/>
                </a:solidFill>
                <a:latin typeface="Times New Roman"/>
                <a:ea typeface="Times New Roman"/>
                <a:cs typeface="Times New Roman"/>
                <a:sym typeface="Times New Roman"/>
              </a:rPr>
              <a:t>The main principles for constructing Multiple choice question. </a:t>
            </a:r>
            <a:endParaRPr lang="en-US" dirty="0"/>
          </a:p>
          <a:p>
            <a:pPr marR="0" lvl="0" algn="l" rtl="0">
              <a:lnSpc>
                <a:spcPct val="150000"/>
              </a:lnSpc>
              <a:spcBef>
                <a:spcPts val="1000"/>
              </a:spcBef>
              <a:spcAft>
                <a:spcPts val="0"/>
              </a:spcAft>
              <a:buClr>
                <a:schemeClr val="dk1"/>
              </a:buClr>
              <a:buSzPts val="2800"/>
              <a:buFont typeface="Wingdings" pitchFamily="2" charset="2"/>
              <a:buChar char="q"/>
            </a:pPr>
            <a:r>
              <a:rPr lang="en-US" sz="2800" i="0" u="none" dirty="0">
                <a:solidFill>
                  <a:schemeClr val="dk1"/>
                </a:solidFill>
                <a:latin typeface="Times New Roman"/>
                <a:ea typeface="Times New Roman"/>
                <a:cs typeface="Times New Roman"/>
                <a:sym typeface="Times New Roman"/>
              </a:rPr>
              <a:t>Advantages &amp; disadvantages of Multiple-choice question.</a:t>
            </a:r>
            <a:endParaRPr lang="en-US" dirty="0"/>
          </a:p>
          <a:p>
            <a:pPr marR="0" lvl="0" algn="l" rtl="0">
              <a:lnSpc>
                <a:spcPct val="150000"/>
              </a:lnSpc>
              <a:spcBef>
                <a:spcPts val="1000"/>
              </a:spcBef>
              <a:spcAft>
                <a:spcPts val="0"/>
              </a:spcAft>
              <a:buClr>
                <a:schemeClr val="dk1"/>
              </a:buClr>
              <a:buSzPts val="2800"/>
              <a:buFont typeface="Wingdings" pitchFamily="2" charset="2"/>
              <a:buChar char="q"/>
            </a:pPr>
            <a:r>
              <a:rPr lang="en-US" sz="2800" i="0" u="none" dirty="0">
                <a:solidFill>
                  <a:schemeClr val="dk1"/>
                </a:solidFill>
                <a:latin typeface="Times New Roman"/>
                <a:ea typeface="Times New Roman"/>
                <a:cs typeface="Times New Roman"/>
                <a:sym typeface="Times New Roman"/>
              </a:rPr>
              <a:t>Application of Multiple-choice question (examples).</a:t>
            </a:r>
            <a:endParaRPr lang="en-US" dirty="0"/>
          </a:p>
          <a:p>
            <a:endParaRPr lang="en-GB" dirty="0"/>
          </a:p>
        </p:txBody>
      </p:sp>
      <p:sp>
        <p:nvSpPr>
          <p:cNvPr id="4" name="Date Placeholder 3">
            <a:extLst>
              <a:ext uri="{FF2B5EF4-FFF2-40B4-BE49-F238E27FC236}">
                <a16:creationId xmlns:a16="http://schemas.microsoft.com/office/drawing/2014/main" xmlns="" id="{1FC16EA2-DF02-0877-FE37-1CB342FF2A5C}"/>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29C93973-B3D5-4178-E57F-96D76810E99E}"/>
              </a:ext>
            </a:extLst>
          </p:cNvPr>
          <p:cNvSpPr>
            <a:spLocks noGrp="1"/>
          </p:cNvSpPr>
          <p:nvPr>
            <p:ph type="sldNum" sz="quarter" idx="12"/>
          </p:nvPr>
        </p:nvSpPr>
        <p:spPr/>
        <p:txBody>
          <a:bodyPr/>
          <a:lstStyle/>
          <a:p>
            <a:fld id="{08AB70BE-1769-45B8-85A6-0C837432C7E6}" type="slidenum">
              <a:rPr lang="en-US" smtClean="0"/>
              <a:pPr/>
              <a:t>3</a:t>
            </a:fld>
            <a:endParaRPr lang="en-US"/>
          </a:p>
        </p:txBody>
      </p:sp>
    </p:spTree>
    <p:extLst>
      <p:ext uri="{BB962C8B-B14F-4D97-AF65-F5344CB8AC3E}">
        <p14:creationId xmlns:p14="http://schemas.microsoft.com/office/powerpoint/2010/main" val="1785303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EE4827-D28E-2F79-DF53-22F611ABCFD0}"/>
              </a:ext>
            </a:extLst>
          </p:cNvPr>
          <p:cNvSpPr>
            <a:spLocks noGrp="1"/>
          </p:cNvSpPr>
          <p:nvPr>
            <p:ph type="title"/>
          </p:nvPr>
        </p:nvSpPr>
        <p:spPr/>
        <p:txBody>
          <a:bodyPr/>
          <a:lstStyle/>
          <a:p>
            <a:r>
              <a:rPr lang="en-US" sz="4000" b="1" u="sng" dirty="0">
                <a:solidFill>
                  <a:srgbClr val="FF0000"/>
                </a:solidFill>
                <a:latin typeface="Times New Roman" pitchFamily="18" charset="0"/>
                <a:cs typeface="Times New Roman" pitchFamily="18" charset="0"/>
                <a:sym typeface="Times New Roman"/>
              </a:rPr>
              <a:t>Principles</a:t>
            </a:r>
            <a:r>
              <a:rPr lang="en-US" sz="3200" b="1" u="sng" dirty="0">
                <a:solidFill>
                  <a:srgbClr val="FF0000"/>
                </a:solidFill>
                <a:latin typeface="Times New Roman" pitchFamily="18" charset="0"/>
                <a:ea typeface="Times New Roman"/>
                <a:cs typeface="Times New Roman" pitchFamily="18" charset="0"/>
                <a:sym typeface="Times New Roman"/>
              </a:rPr>
              <a:t> </a:t>
            </a:r>
            <a:r>
              <a:rPr lang="en-US" sz="4000" b="1" u="sng" dirty="0">
                <a:solidFill>
                  <a:srgbClr val="FF0000"/>
                </a:solidFill>
                <a:latin typeface="Times New Roman" pitchFamily="18" charset="0"/>
                <a:cs typeface="Times New Roman" pitchFamily="18" charset="0"/>
                <a:sym typeface="Times New Roman"/>
              </a:rPr>
              <a:t>for writing alternatives </a:t>
            </a:r>
            <a:r>
              <a:rPr lang="en-US" sz="3200" b="1" u="sng" dirty="0">
                <a:solidFill>
                  <a:srgbClr val="FF0000"/>
                </a:solidFill>
                <a:latin typeface="Times New Roman" pitchFamily="18" charset="0"/>
                <a:cs typeface="Times New Roman" pitchFamily="18" charset="0"/>
                <a:sym typeface="Times New Roman"/>
              </a:rPr>
              <a:t>cont</a:t>
            </a:r>
            <a:r>
              <a:rPr lang="en-US" sz="4000"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6C241011-16C9-6294-55D8-0572A2D669FE}"/>
              </a:ext>
            </a:extLst>
          </p:cNvPr>
          <p:cNvSpPr>
            <a:spLocks noGrp="1"/>
          </p:cNvSpPr>
          <p:nvPr>
            <p:ph idx="1"/>
          </p:nvPr>
        </p:nvSpPr>
        <p:spPr>
          <a:xfrm>
            <a:off x="284204" y="1600203"/>
            <a:ext cx="11640065" cy="5109516"/>
          </a:xfrm>
        </p:spPr>
        <p:txBody>
          <a:bodyPr>
            <a:normAutofit/>
          </a:bodyPr>
          <a:lstStyle/>
          <a:p>
            <a:pPr marL="0" indent="0" algn="justLow" rtl="0">
              <a:lnSpc>
                <a:spcPct val="110000"/>
              </a:lnSpc>
              <a:buNone/>
            </a:pPr>
            <a:r>
              <a:rPr lang="en-GB" b="1" dirty="0">
                <a:solidFill>
                  <a:srgbClr val="0070C0"/>
                </a:solidFill>
              </a:rPr>
              <a:t>7</a:t>
            </a:r>
            <a:r>
              <a:rPr lang="en-GB" sz="2600" b="1" dirty="0">
                <a:solidFill>
                  <a:srgbClr val="0070C0"/>
                </a:solidFill>
                <a:latin typeface="Times New Roman" pitchFamily="18" charset="0"/>
                <a:cs typeface="Times New Roman" pitchFamily="18" charset="0"/>
              </a:rPr>
              <a:t>.</a:t>
            </a:r>
            <a:r>
              <a:rPr lang="en-GB" sz="2600" b="1" dirty="0">
                <a:solidFill>
                  <a:srgbClr val="0070C0"/>
                </a:solidFill>
                <a:effectLst/>
                <a:latin typeface="Times New Roman" pitchFamily="18" charset="0"/>
                <a:cs typeface="Times New Roman" pitchFamily="18" charset="0"/>
              </a:rPr>
              <a:t> Options with numbers, quantities, and other numerical values should be listed sequentially,</a:t>
            </a:r>
            <a:r>
              <a:rPr lang="en-US" sz="2600" b="1" dirty="0">
                <a:solidFill>
                  <a:srgbClr val="242021"/>
                </a:solidFill>
                <a:effectLst/>
                <a:latin typeface="Times New Roman" pitchFamily="18" charset="0"/>
                <a:cs typeface="Times New Roman" pitchFamily="18" charset="0"/>
              </a:rPr>
              <a:t> </a:t>
            </a:r>
            <a:r>
              <a:rPr lang="en-US" sz="2600" b="1" dirty="0">
                <a:solidFill>
                  <a:srgbClr val="0070C0"/>
                </a:solidFill>
                <a:latin typeface="Times New Roman" pitchFamily="18" charset="0"/>
                <a:cs typeface="Times New Roman" pitchFamily="18" charset="0"/>
              </a:rPr>
              <a:t>and the values should not overlap.</a:t>
            </a:r>
            <a:endParaRPr lang="en-GB" sz="2600" b="1" dirty="0">
              <a:solidFill>
                <a:srgbClr val="0070C0"/>
              </a:solidFill>
              <a:latin typeface="Times New Roman" pitchFamily="18" charset="0"/>
              <a:cs typeface="Times New Roman" pitchFamily="18" charset="0"/>
            </a:endParaRPr>
          </a:p>
          <a:p>
            <a:pPr marL="0" indent="0" algn="justLow" rtl="0">
              <a:lnSpc>
                <a:spcPct val="110000"/>
              </a:lnSpc>
              <a:buNone/>
            </a:pPr>
            <a:r>
              <a:rPr lang="en-GB" sz="2600" dirty="0">
                <a:solidFill>
                  <a:srgbClr val="242021"/>
                </a:solidFill>
                <a:latin typeface="Times New Roman" pitchFamily="18" charset="0"/>
                <a:cs typeface="Times New Roman" pitchFamily="18" charset="0"/>
              </a:rPr>
              <a:t>Example</a:t>
            </a:r>
          </a:p>
          <a:p>
            <a:pPr marL="0" indent="0" algn="justLow" rtl="0">
              <a:lnSpc>
                <a:spcPct val="110000"/>
              </a:lnSpc>
              <a:buNone/>
            </a:pPr>
            <a:r>
              <a:rPr lang="en-US" sz="2600" dirty="0">
                <a:latin typeface="Times New Roman" pitchFamily="18" charset="0"/>
                <a:cs typeface="Times New Roman" pitchFamily="18" charset="0"/>
              </a:rPr>
              <a:t>What is the normal range for serum potassium levels in an adult</a:t>
            </a:r>
            <a:r>
              <a:rPr lang="en-US" sz="2600" dirty="0" smtClean="0">
                <a:latin typeface="Times New Roman" pitchFamily="18" charset="0"/>
                <a:cs typeface="Times New Roman" pitchFamily="18" charset="0"/>
              </a:rPr>
              <a:t>?</a:t>
            </a:r>
          </a:p>
          <a:p>
            <a:pPr marL="514350" indent="-514350" algn="justLow" rtl="0">
              <a:lnSpc>
                <a:spcPct val="110000"/>
              </a:lnSpc>
              <a:buAutoNum type="alphaLcParenR"/>
            </a:pPr>
            <a:r>
              <a:rPr lang="en-US" sz="2600" dirty="0" smtClean="0">
                <a:latin typeface="Times New Roman" pitchFamily="18" charset="0"/>
                <a:cs typeface="Times New Roman" pitchFamily="18" charset="0"/>
              </a:rPr>
              <a:t>2.0–4.5 </a:t>
            </a:r>
            <a:r>
              <a:rPr lang="en-US" sz="2600" dirty="0" err="1" smtClean="0">
                <a:latin typeface="Times New Roman" pitchFamily="18" charset="0"/>
                <a:cs typeface="Times New Roman" pitchFamily="18" charset="0"/>
              </a:rPr>
              <a:t>mEq</a:t>
            </a:r>
            <a:r>
              <a:rPr lang="en-US" sz="2600" dirty="0" smtClean="0">
                <a:latin typeface="Times New Roman" pitchFamily="18" charset="0"/>
                <a:cs typeface="Times New Roman" pitchFamily="18" charset="0"/>
              </a:rPr>
              <a:t>/L</a:t>
            </a:r>
          </a:p>
          <a:p>
            <a:pPr marL="514350" indent="-514350" algn="justLow" rtl="0">
              <a:lnSpc>
                <a:spcPct val="110000"/>
              </a:lnSpc>
              <a:buAutoNum type="alphaLcParenR"/>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3.0–5.5 </a:t>
            </a:r>
            <a:r>
              <a:rPr lang="en-US" sz="2600" dirty="0" err="1" smtClean="0">
                <a:latin typeface="Times New Roman" pitchFamily="18" charset="0"/>
                <a:cs typeface="Times New Roman" pitchFamily="18" charset="0"/>
              </a:rPr>
              <a:t>mEq</a:t>
            </a:r>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Lc</a:t>
            </a:r>
            <a:endParaRPr lang="en-US" sz="2600" dirty="0" smtClean="0">
              <a:latin typeface="Times New Roman" pitchFamily="18" charset="0"/>
              <a:cs typeface="Times New Roman" pitchFamily="18" charset="0"/>
            </a:endParaRPr>
          </a:p>
          <a:p>
            <a:pPr marL="514350" indent="-514350" algn="justLow" rtl="0">
              <a:lnSpc>
                <a:spcPct val="110000"/>
              </a:lnSpc>
              <a:buAutoNum type="alphaLcParenR"/>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3.5–5.0 </a:t>
            </a:r>
            <a:r>
              <a:rPr lang="en-US" sz="2600" dirty="0" err="1" smtClean="0">
                <a:latin typeface="Times New Roman" pitchFamily="18" charset="0"/>
                <a:cs typeface="Times New Roman" pitchFamily="18" charset="0"/>
              </a:rPr>
              <a:t>mEq</a:t>
            </a:r>
            <a:r>
              <a:rPr lang="en-US" sz="2600" dirty="0" smtClean="0">
                <a:latin typeface="Times New Roman" pitchFamily="18" charset="0"/>
                <a:cs typeface="Times New Roman" pitchFamily="18" charset="0"/>
              </a:rPr>
              <a:t>/L</a:t>
            </a:r>
          </a:p>
          <a:p>
            <a:pPr marL="514350" indent="-514350" algn="justLow" rtl="0">
              <a:lnSpc>
                <a:spcPct val="110000"/>
              </a:lnSpc>
              <a:buAutoNum type="alphaLcParenR"/>
            </a:pPr>
            <a:r>
              <a:rPr lang="en-US" sz="2600" dirty="0" smtClean="0">
                <a:latin typeface="Times New Roman" pitchFamily="18" charset="0"/>
                <a:cs typeface="Times New Roman" pitchFamily="18" charset="0"/>
              </a:rPr>
              <a:t>4.0–6.0 </a:t>
            </a:r>
            <a:r>
              <a:rPr lang="en-US" sz="2600" dirty="0" err="1">
                <a:latin typeface="Times New Roman" pitchFamily="18" charset="0"/>
                <a:cs typeface="Times New Roman" pitchFamily="18" charset="0"/>
              </a:rPr>
              <a:t>mEq</a:t>
            </a:r>
            <a:r>
              <a:rPr lang="en-US" sz="2600" dirty="0">
                <a:latin typeface="Times New Roman" pitchFamily="18" charset="0"/>
                <a:cs typeface="Times New Roman" pitchFamily="18" charset="0"/>
              </a:rPr>
              <a:t>/L</a:t>
            </a:r>
            <a:endParaRPr lang="en-US" sz="2600" b="1" dirty="0">
              <a:latin typeface="Times New Roman" pitchFamily="18" charset="0"/>
              <a:cs typeface="Times New Roman" pitchFamily="18" charset="0"/>
            </a:endParaRPr>
          </a:p>
          <a:p>
            <a:pPr marL="0" indent="0" algn="justLow" rtl="0">
              <a:lnSpc>
                <a:spcPct val="110000"/>
              </a:lnSpc>
              <a:buNone/>
            </a:pPr>
            <a:r>
              <a:rPr lang="en-US" sz="2600" dirty="0">
                <a:latin typeface="Times New Roman" pitchFamily="18" charset="0"/>
                <a:cs typeface="Times New Roman" pitchFamily="18" charset="0"/>
              </a:rPr>
              <a:t>The values in these options </a:t>
            </a:r>
            <a:r>
              <a:rPr lang="en-US" sz="3900" b="1" dirty="0">
                <a:latin typeface="Times New Roman" pitchFamily="18" charset="0"/>
                <a:cs typeface="Times New Roman" pitchFamily="18" charset="0"/>
              </a:rPr>
              <a:t>overlap</a:t>
            </a:r>
            <a:endParaRPr lang="ar-EG" sz="3900" b="1" dirty="0">
              <a:latin typeface="Times New Roman" pitchFamily="18" charset="0"/>
              <a:cs typeface="Times New Roman" pitchFamily="18" charset="0"/>
            </a:endParaRPr>
          </a:p>
          <a:p>
            <a:pPr algn="l" rtl="0"/>
            <a:endParaRPr lang="ar-EG" dirty="0"/>
          </a:p>
        </p:txBody>
      </p:sp>
    </p:spTree>
    <p:extLst>
      <p:ext uri="{BB962C8B-B14F-4D97-AF65-F5344CB8AC3E}">
        <p14:creationId xmlns:p14="http://schemas.microsoft.com/office/powerpoint/2010/main" val="1761869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083A90-5760-E8C6-DAB1-3BDCEBB26DBD}"/>
              </a:ext>
            </a:extLst>
          </p:cNvPr>
          <p:cNvSpPr>
            <a:spLocks noGrp="1"/>
          </p:cNvSpPr>
          <p:nvPr>
            <p:ph type="title"/>
          </p:nvPr>
        </p:nvSpPr>
        <p:spPr/>
        <p:txBody>
          <a:bodyPr/>
          <a:lstStyle/>
          <a:p>
            <a:r>
              <a:rPr lang="en-US" sz="4000" b="1" u="sng" dirty="0">
                <a:solidFill>
                  <a:srgbClr val="FF0000"/>
                </a:solidFill>
                <a:latin typeface="Times New Roman" pitchFamily="18" charset="0"/>
                <a:cs typeface="Times New Roman" pitchFamily="18" charset="0"/>
                <a:sym typeface="Times New Roman"/>
              </a:rPr>
              <a:t>Principles</a:t>
            </a:r>
            <a:r>
              <a:rPr lang="en-US" sz="3200" b="1" u="sng" dirty="0">
                <a:solidFill>
                  <a:srgbClr val="FF0000"/>
                </a:solidFill>
                <a:latin typeface="Times New Roman" pitchFamily="18" charset="0"/>
                <a:ea typeface="Times New Roman"/>
                <a:cs typeface="Times New Roman" pitchFamily="18" charset="0"/>
                <a:sym typeface="Times New Roman"/>
              </a:rPr>
              <a:t> </a:t>
            </a:r>
            <a:r>
              <a:rPr lang="en-US" sz="4000" b="1" u="sng" dirty="0">
                <a:solidFill>
                  <a:srgbClr val="FF0000"/>
                </a:solidFill>
                <a:latin typeface="Times New Roman" pitchFamily="18" charset="0"/>
                <a:cs typeface="Times New Roman" pitchFamily="18" charset="0"/>
                <a:sym typeface="Times New Roman"/>
              </a:rPr>
              <a:t>for writing alternatives </a:t>
            </a:r>
            <a:r>
              <a:rPr lang="en-US" sz="3200" b="1" u="sng" dirty="0">
                <a:solidFill>
                  <a:srgbClr val="FF0000"/>
                </a:solidFill>
                <a:latin typeface="Times New Roman" pitchFamily="18" charset="0"/>
                <a:cs typeface="Times New Roman" pitchFamily="18" charset="0"/>
                <a:sym typeface="Times New Roman"/>
              </a:rPr>
              <a:t>cont</a:t>
            </a:r>
            <a:r>
              <a:rPr lang="en-US" sz="4000"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23C33D37-F833-DA9D-AD8C-79755A0EBE5A}"/>
              </a:ext>
            </a:extLst>
          </p:cNvPr>
          <p:cNvSpPr>
            <a:spLocks noGrp="1"/>
          </p:cNvSpPr>
          <p:nvPr>
            <p:ph idx="1"/>
          </p:nvPr>
        </p:nvSpPr>
        <p:spPr>
          <a:xfrm>
            <a:off x="271849" y="1408670"/>
            <a:ext cx="11310551" cy="5449329"/>
          </a:xfrm>
        </p:spPr>
        <p:txBody>
          <a:bodyPr>
            <a:normAutofit/>
          </a:bodyPr>
          <a:lstStyle/>
          <a:p>
            <a:pPr algn="justLow" rtl="0"/>
            <a:r>
              <a:rPr lang="en-US" sz="2400" dirty="0">
                <a:latin typeface="Times New Roman" pitchFamily="18" charset="0"/>
                <a:cs typeface="Times New Roman" pitchFamily="18" charset="0"/>
              </a:rPr>
              <a:t>The numerical category boundaries are not clearly defined (e.g., D overlaps with other values).</a:t>
            </a:r>
          </a:p>
          <a:p>
            <a:pPr algn="justLow" rtl="0"/>
            <a:r>
              <a:rPr lang="en-US" sz="2400" dirty="0">
                <a:latin typeface="Times New Roman" pitchFamily="18" charset="0"/>
                <a:cs typeface="Times New Roman" pitchFamily="18" charset="0"/>
              </a:rPr>
              <a:t> The choices are not in logical order, making it harder to process.</a:t>
            </a:r>
          </a:p>
          <a:p>
            <a:pPr algn="justLow" rtl="0"/>
            <a:r>
              <a:rPr lang="en-US" sz="2400" dirty="0">
                <a:solidFill>
                  <a:srgbClr val="FF0000"/>
                </a:solidFill>
                <a:latin typeface="Times New Roman" pitchFamily="18" charset="0"/>
                <a:cs typeface="Times New Roman" pitchFamily="18" charset="0"/>
              </a:rPr>
              <a:t>Corrected Example :</a:t>
            </a:r>
          </a:p>
          <a:p>
            <a:pPr algn="justLow" rtl="0"/>
            <a:r>
              <a:rPr lang="en-US" sz="2400" dirty="0">
                <a:latin typeface="Times New Roman" pitchFamily="18" charset="0"/>
                <a:cs typeface="Times New Roman" pitchFamily="18" charset="0"/>
              </a:rPr>
              <a:t>What is the normal range for serum potassium levels in an adult</a:t>
            </a:r>
            <a:r>
              <a:rPr lang="en-US" sz="2400" dirty="0" smtClean="0">
                <a:latin typeface="Times New Roman" pitchFamily="18" charset="0"/>
                <a:cs typeface="Times New Roman" pitchFamily="18" charset="0"/>
              </a:rPr>
              <a:t>?</a:t>
            </a:r>
          </a:p>
          <a:p>
            <a:pPr algn="justLow" rtl="0"/>
            <a:r>
              <a:rPr lang="en-US" sz="2400" dirty="0" smtClean="0">
                <a:solidFill>
                  <a:srgbClr val="FF0000"/>
                </a:solidFill>
                <a:latin typeface="Times New Roman" pitchFamily="18" charset="0"/>
                <a:cs typeface="Times New Roman" pitchFamily="18" charset="0"/>
              </a:rPr>
              <a:t>Alternatives </a:t>
            </a:r>
            <a:r>
              <a:rPr lang="en-US" sz="2400" dirty="0">
                <a:solidFill>
                  <a:srgbClr val="FF0000"/>
                </a:solidFill>
                <a:latin typeface="Times New Roman" pitchFamily="18" charset="0"/>
                <a:cs typeface="Times New Roman" pitchFamily="18" charset="0"/>
              </a:rPr>
              <a:t>(in Order, No Overlapping Values):</a:t>
            </a:r>
          </a:p>
          <a:p>
            <a:pPr algn="justLow" rtl="0"/>
            <a:r>
              <a:rPr lang="en-US" sz="2400" dirty="0">
                <a:latin typeface="Times New Roman" pitchFamily="18" charset="0"/>
                <a:cs typeface="Times New Roman" pitchFamily="18" charset="0"/>
              </a:rPr>
              <a:t>a) 2.0–3.0 </a:t>
            </a:r>
            <a:r>
              <a:rPr lang="en-US" sz="2400" dirty="0" err="1" smtClean="0">
                <a:latin typeface="Times New Roman" pitchFamily="18" charset="0"/>
                <a:cs typeface="Times New Roman" pitchFamily="18" charset="0"/>
              </a:rPr>
              <a:t>mEq</a:t>
            </a:r>
            <a:r>
              <a:rPr lang="en-US" sz="2400" dirty="0" smtClean="0">
                <a:latin typeface="Times New Roman" pitchFamily="18" charset="0"/>
                <a:cs typeface="Times New Roman" pitchFamily="18" charset="0"/>
              </a:rPr>
              <a:t>/L</a:t>
            </a:r>
          </a:p>
          <a:p>
            <a:pPr algn="justLow" rtl="0"/>
            <a:r>
              <a:rPr lang="en-US" sz="2400" dirty="0" smtClean="0">
                <a:latin typeface="Times New Roman" pitchFamily="18" charset="0"/>
                <a:cs typeface="Times New Roman" pitchFamily="18" charset="0"/>
              </a:rPr>
              <a:t>b</a:t>
            </a:r>
            <a:r>
              <a:rPr lang="en-US" sz="2400" dirty="0">
                <a:latin typeface="Times New Roman" pitchFamily="18" charset="0"/>
                <a:cs typeface="Times New Roman" pitchFamily="18" charset="0"/>
              </a:rPr>
              <a:t>) 3.1–3.9 </a:t>
            </a:r>
            <a:r>
              <a:rPr lang="en-US" sz="2400" dirty="0" err="1" smtClean="0">
                <a:latin typeface="Times New Roman" pitchFamily="18" charset="0"/>
                <a:cs typeface="Times New Roman" pitchFamily="18" charset="0"/>
              </a:rPr>
              <a:t>mEq</a:t>
            </a:r>
            <a:r>
              <a:rPr lang="en-US" sz="2400" dirty="0" smtClean="0">
                <a:latin typeface="Times New Roman" pitchFamily="18" charset="0"/>
                <a:cs typeface="Times New Roman" pitchFamily="18" charset="0"/>
              </a:rPr>
              <a:t>/L</a:t>
            </a:r>
          </a:p>
          <a:p>
            <a:pPr algn="justLow" rtl="0"/>
            <a:r>
              <a:rPr lang="en-US" sz="2400" dirty="0" smtClean="0">
                <a:latin typeface="Times New Roman" pitchFamily="18" charset="0"/>
                <a:cs typeface="Times New Roman" pitchFamily="18" charset="0"/>
              </a:rPr>
              <a:t>c</a:t>
            </a:r>
            <a:r>
              <a:rPr lang="en-US" sz="2400" dirty="0">
                <a:latin typeface="Times New Roman" pitchFamily="18" charset="0"/>
                <a:cs typeface="Times New Roman" pitchFamily="18" charset="0"/>
              </a:rPr>
              <a:t>) 3.5–5.0 </a:t>
            </a:r>
            <a:r>
              <a:rPr lang="en-US" sz="2400" dirty="0" err="1" smtClean="0">
                <a:latin typeface="Times New Roman" pitchFamily="18" charset="0"/>
                <a:cs typeface="Times New Roman" pitchFamily="18" charset="0"/>
              </a:rPr>
              <a:t>mEq</a:t>
            </a:r>
            <a:r>
              <a:rPr lang="en-US" sz="2400" dirty="0" smtClean="0">
                <a:latin typeface="Times New Roman" pitchFamily="18" charset="0"/>
                <a:cs typeface="Times New Roman" pitchFamily="18" charset="0"/>
              </a:rPr>
              <a:t>/L</a:t>
            </a:r>
          </a:p>
          <a:p>
            <a:pPr algn="justLow" rtl="0"/>
            <a:r>
              <a:rPr lang="en-US" sz="2400" dirty="0" smtClean="0">
                <a:latin typeface="Times New Roman" pitchFamily="18" charset="0"/>
                <a:cs typeface="Times New Roman" pitchFamily="18" charset="0"/>
              </a:rPr>
              <a:t>d</a:t>
            </a:r>
            <a:r>
              <a:rPr lang="en-US" sz="2400" dirty="0">
                <a:latin typeface="Times New Roman" pitchFamily="18" charset="0"/>
                <a:cs typeface="Times New Roman" pitchFamily="18" charset="0"/>
              </a:rPr>
              <a:t>) 5.1–6.0 </a:t>
            </a:r>
            <a:r>
              <a:rPr lang="en-US" sz="2400" dirty="0" err="1">
                <a:latin typeface="Times New Roman" pitchFamily="18" charset="0"/>
                <a:cs typeface="Times New Roman" pitchFamily="18" charset="0"/>
              </a:rPr>
              <a:t>mEq</a:t>
            </a:r>
            <a:r>
              <a:rPr lang="en-US" sz="2400" dirty="0">
                <a:latin typeface="Times New Roman" pitchFamily="18" charset="0"/>
                <a:cs typeface="Times New Roman" pitchFamily="18" charset="0"/>
              </a:rPr>
              <a:t>/L</a:t>
            </a:r>
            <a:endParaRPr lang="ar-EG" sz="2400" dirty="0">
              <a:latin typeface="Times New Roman" pitchFamily="18" charset="0"/>
              <a:cs typeface="Times New Roman" pitchFamily="18" charset="0"/>
            </a:endParaRPr>
          </a:p>
        </p:txBody>
      </p:sp>
    </p:spTree>
    <p:extLst>
      <p:ext uri="{BB962C8B-B14F-4D97-AF65-F5344CB8AC3E}">
        <p14:creationId xmlns:p14="http://schemas.microsoft.com/office/powerpoint/2010/main" val="588491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1A2E42-8758-FADE-63F8-BEA7A5424F36}"/>
              </a:ext>
            </a:extLst>
          </p:cNvPr>
          <p:cNvSpPr>
            <a:spLocks noGrp="1"/>
          </p:cNvSpPr>
          <p:nvPr>
            <p:ph type="title"/>
          </p:nvPr>
        </p:nvSpPr>
        <p:spPr/>
        <p:txBody>
          <a:bodyPr/>
          <a:lstStyle/>
          <a:p>
            <a:r>
              <a:rPr lang="en-US" sz="4000" b="1" u="sng" dirty="0">
                <a:solidFill>
                  <a:srgbClr val="FF0000"/>
                </a:solidFill>
                <a:latin typeface="Times New Roman" pitchFamily="18" charset="0"/>
                <a:cs typeface="Times New Roman" pitchFamily="18" charset="0"/>
                <a:sym typeface="Times New Roman"/>
              </a:rPr>
              <a:t>Principles</a:t>
            </a:r>
            <a:r>
              <a:rPr lang="en-US" sz="3200" b="1" u="sng" dirty="0">
                <a:solidFill>
                  <a:srgbClr val="FF0000"/>
                </a:solidFill>
                <a:latin typeface="Times New Roman" pitchFamily="18" charset="0"/>
                <a:ea typeface="Times New Roman"/>
                <a:cs typeface="Times New Roman" pitchFamily="18" charset="0"/>
                <a:sym typeface="Times New Roman"/>
              </a:rPr>
              <a:t> </a:t>
            </a:r>
            <a:r>
              <a:rPr lang="en-US" sz="4000" b="1" u="sng" dirty="0">
                <a:solidFill>
                  <a:srgbClr val="FF0000"/>
                </a:solidFill>
                <a:latin typeface="Times New Roman" pitchFamily="18" charset="0"/>
                <a:cs typeface="Times New Roman" pitchFamily="18" charset="0"/>
                <a:sym typeface="Times New Roman"/>
              </a:rPr>
              <a:t>for writing alternatives </a:t>
            </a:r>
            <a:r>
              <a:rPr lang="en-US" sz="3200" b="1" u="sng" dirty="0">
                <a:solidFill>
                  <a:srgbClr val="FF0000"/>
                </a:solidFill>
                <a:latin typeface="Times New Roman" pitchFamily="18" charset="0"/>
                <a:cs typeface="Times New Roman" pitchFamily="18" charset="0"/>
                <a:sym typeface="Times New Roman"/>
              </a:rPr>
              <a:t>cont</a:t>
            </a:r>
            <a:r>
              <a:rPr lang="en-US" sz="4000" b="1" u="sng" dirty="0">
                <a:solidFill>
                  <a:srgbClr val="FF0000"/>
                </a:solidFill>
                <a:latin typeface="Times New Roman" pitchFamily="18" charset="0"/>
                <a:cs typeface="Times New Roman" pitchFamily="18" charset="0"/>
                <a:sym typeface="Times New Roman"/>
              </a:rPr>
              <a:t>.</a:t>
            </a:r>
            <a:endParaRPr lang="en-GB" dirty="0">
              <a:solidFill>
                <a:srgbClr val="FF0000"/>
              </a:solidFill>
            </a:endParaRPr>
          </a:p>
        </p:txBody>
      </p:sp>
      <p:sp>
        <p:nvSpPr>
          <p:cNvPr id="3" name="Content Placeholder 2">
            <a:extLst>
              <a:ext uri="{FF2B5EF4-FFF2-40B4-BE49-F238E27FC236}">
                <a16:creationId xmlns:a16="http://schemas.microsoft.com/office/drawing/2014/main" xmlns="" id="{8BE2493D-4F62-1537-BEA7-3A64E263DD2A}"/>
              </a:ext>
            </a:extLst>
          </p:cNvPr>
          <p:cNvSpPr>
            <a:spLocks noGrp="1"/>
          </p:cNvSpPr>
          <p:nvPr>
            <p:ph idx="1"/>
          </p:nvPr>
        </p:nvSpPr>
        <p:spPr>
          <a:xfrm>
            <a:off x="447040" y="1524000"/>
            <a:ext cx="11216640" cy="5065485"/>
          </a:xfrm>
        </p:spPr>
        <p:txBody>
          <a:bodyPr>
            <a:normAutofit/>
          </a:bodyPr>
          <a:lstStyle/>
          <a:p>
            <a:pPr marL="0" indent="0" algn="just" rtl="0">
              <a:lnSpc>
                <a:spcPct val="150000"/>
              </a:lnSpc>
              <a:buNone/>
            </a:pPr>
            <a:r>
              <a:rPr lang="en-US" b="1" dirty="0">
                <a:solidFill>
                  <a:srgbClr val="0070C0"/>
                </a:solidFill>
                <a:effectLst/>
              </a:rPr>
              <a:t>8</a:t>
            </a:r>
            <a:r>
              <a:rPr lang="en-US" sz="2600" b="1" dirty="0">
                <a:solidFill>
                  <a:srgbClr val="0070C0"/>
                </a:solidFill>
                <a:latin typeface="Times New Roman" pitchFamily="18" charset="0"/>
                <a:cs typeface="Times New Roman" pitchFamily="18" charset="0"/>
              </a:rPr>
              <a:t>. </a:t>
            </a:r>
            <a:r>
              <a:rPr lang="en-GB" sz="2600" b="1" dirty="0">
                <a:solidFill>
                  <a:srgbClr val="0070C0"/>
                </a:solidFill>
                <a:effectLst/>
                <a:latin typeface="Times New Roman" pitchFamily="18" charset="0"/>
                <a:cs typeface="Times New Roman" pitchFamily="18" charset="0"/>
              </a:rPr>
              <a:t>Each option should be placed on a separate line for ease of student reading.</a:t>
            </a:r>
          </a:p>
          <a:p>
            <a:pPr marL="0" indent="0" algn="l" rtl="0">
              <a:lnSpc>
                <a:spcPct val="150000"/>
              </a:lnSpc>
              <a:buNone/>
            </a:pPr>
            <a:r>
              <a:rPr lang="en-GB" sz="2600" b="1" dirty="0">
                <a:solidFill>
                  <a:srgbClr val="0070C0"/>
                </a:solidFill>
                <a:effectLst/>
                <a:latin typeface="Times New Roman" pitchFamily="18" charset="0"/>
                <a:cs typeface="Times New Roman" pitchFamily="18" charset="0"/>
              </a:rPr>
              <a:t> </a:t>
            </a:r>
            <a:r>
              <a:rPr lang="en-US" sz="2600" b="1" dirty="0">
                <a:latin typeface="Times New Roman" pitchFamily="18" charset="0"/>
                <a:cs typeface="Times New Roman" pitchFamily="18" charset="0"/>
              </a:rPr>
              <a:t>What is the normal range for an adult’s respiratory rate?</a:t>
            </a:r>
          </a:p>
          <a:p>
            <a:pPr marL="514350" indent="-514350" algn="l" rtl="0">
              <a:lnSpc>
                <a:spcPct val="150000"/>
              </a:lnSpc>
              <a:buAutoNum type="alphaUcParenR"/>
            </a:pPr>
            <a:r>
              <a:rPr lang="en-US" sz="2600" b="1" dirty="0">
                <a:latin typeface="Times New Roman" pitchFamily="18" charset="0"/>
                <a:cs typeface="Times New Roman" pitchFamily="18" charset="0"/>
              </a:rPr>
              <a:t>8–12 breaths per minute</a:t>
            </a:r>
          </a:p>
          <a:p>
            <a:pPr marL="514350" indent="-514350" algn="l" rtl="0">
              <a:lnSpc>
                <a:spcPct val="150000"/>
              </a:lnSpc>
              <a:buAutoNum type="alphaUcParenR"/>
            </a:pPr>
            <a:r>
              <a:rPr lang="en-US" sz="2600" b="1" dirty="0">
                <a:solidFill>
                  <a:srgbClr val="FF0000"/>
                </a:solidFill>
                <a:latin typeface="Times New Roman" pitchFamily="18" charset="0"/>
                <a:cs typeface="Times New Roman" pitchFamily="18" charset="0"/>
              </a:rPr>
              <a:t>12–20 breaths per minute </a:t>
            </a:r>
          </a:p>
          <a:p>
            <a:pPr marL="514350" indent="-514350" algn="l" rtl="0">
              <a:lnSpc>
                <a:spcPct val="150000"/>
              </a:lnSpc>
              <a:buAutoNum type="alphaUcParenR"/>
            </a:pPr>
            <a:r>
              <a:rPr lang="en-US" sz="2600" b="1" dirty="0">
                <a:latin typeface="Times New Roman" pitchFamily="18" charset="0"/>
                <a:cs typeface="Times New Roman" pitchFamily="18" charset="0"/>
              </a:rPr>
              <a:t>20–28 breaths per minute</a:t>
            </a:r>
          </a:p>
          <a:p>
            <a:pPr marL="0" indent="0" algn="l" rtl="0">
              <a:lnSpc>
                <a:spcPct val="150000"/>
              </a:lnSpc>
              <a:buNone/>
            </a:pPr>
            <a:r>
              <a:rPr lang="en-US" sz="2600" b="1" dirty="0">
                <a:latin typeface="Times New Roman" pitchFamily="18" charset="0"/>
                <a:cs typeface="Times New Roman" pitchFamily="18" charset="0"/>
              </a:rPr>
              <a:t>D) 28–36 breaths per minute</a:t>
            </a:r>
            <a:endParaRPr lang="en-GB" sz="2800" b="1" dirty="0"/>
          </a:p>
          <a:p>
            <a:pPr algn="l" rtl="0"/>
            <a:endParaRPr lang="en-GB" dirty="0"/>
          </a:p>
        </p:txBody>
      </p:sp>
      <p:sp>
        <p:nvSpPr>
          <p:cNvPr id="4" name="Date Placeholder 3">
            <a:extLst>
              <a:ext uri="{FF2B5EF4-FFF2-40B4-BE49-F238E27FC236}">
                <a16:creationId xmlns:a16="http://schemas.microsoft.com/office/drawing/2014/main" xmlns="" id="{C85F1E8D-B52D-A395-B72D-3FD3C317E1C1}"/>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97277793-5B71-BD21-1464-D803FC3CF1B4}"/>
              </a:ext>
            </a:extLst>
          </p:cNvPr>
          <p:cNvSpPr>
            <a:spLocks noGrp="1"/>
          </p:cNvSpPr>
          <p:nvPr>
            <p:ph type="sldNum" sz="quarter" idx="12"/>
          </p:nvPr>
        </p:nvSpPr>
        <p:spPr/>
        <p:txBody>
          <a:bodyPr/>
          <a:lstStyle/>
          <a:p>
            <a:fld id="{08AB70BE-1769-45B8-85A6-0C837432C7E6}" type="slidenum">
              <a:rPr lang="en-US" smtClean="0"/>
              <a:pPr/>
              <a:t>32</a:t>
            </a:fld>
            <a:endParaRPr lang="en-US"/>
          </a:p>
        </p:txBody>
      </p:sp>
    </p:spTree>
    <p:extLst>
      <p:ext uri="{BB962C8B-B14F-4D97-AF65-F5344CB8AC3E}">
        <p14:creationId xmlns:p14="http://schemas.microsoft.com/office/powerpoint/2010/main" val="1674600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A3EE58-32FF-2EB5-D784-529119E85C42}"/>
              </a:ext>
            </a:extLst>
          </p:cNvPr>
          <p:cNvSpPr>
            <a:spLocks noGrp="1"/>
          </p:cNvSpPr>
          <p:nvPr>
            <p:ph type="title"/>
          </p:nvPr>
        </p:nvSpPr>
        <p:spPr/>
        <p:txBody>
          <a:bodyPr/>
          <a:lstStyle/>
          <a:p>
            <a:r>
              <a:rPr lang="en-US" sz="4000" b="1" u="sng" dirty="0">
                <a:solidFill>
                  <a:srgbClr val="FF0000"/>
                </a:solidFill>
                <a:latin typeface="Times New Roman" pitchFamily="18" charset="0"/>
                <a:cs typeface="Times New Roman" pitchFamily="18" charset="0"/>
                <a:sym typeface="Times New Roman"/>
              </a:rPr>
              <a:t>Principles</a:t>
            </a:r>
            <a:r>
              <a:rPr lang="en-US" sz="3200" b="1" u="sng" dirty="0">
                <a:solidFill>
                  <a:srgbClr val="FF0000"/>
                </a:solidFill>
                <a:latin typeface="Times New Roman" pitchFamily="18" charset="0"/>
                <a:ea typeface="Times New Roman"/>
                <a:cs typeface="Times New Roman" pitchFamily="18" charset="0"/>
                <a:sym typeface="Times New Roman"/>
              </a:rPr>
              <a:t> </a:t>
            </a:r>
            <a:r>
              <a:rPr lang="en-US" sz="4000" b="1" u="sng" dirty="0">
                <a:solidFill>
                  <a:srgbClr val="FF0000"/>
                </a:solidFill>
                <a:latin typeface="Times New Roman" pitchFamily="18" charset="0"/>
                <a:cs typeface="Times New Roman" pitchFamily="18" charset="0"/>
                <a:sym typeface="Times New Roman"/>
              </a:rPr>
              <a:t>for writing alternatives </a:t>
            </a:r>
            <a:r>
              <a:rPr lang="en-US" sz="3200" b="1" u="sng" dirty="0">
                <a:solidFill>
                  <a:srgbClr val="FF0000"/>
                </a:solidFill>
                <a:latin typeface="Times New Roman" pitchFamily="18" charset="0"/>
                <a:cs typeface="Times New Roman" pitchFamily="18" charset="0"/>
                <a:sym typeface="Times New Roman"/>
              </a:rPr>
              <a:t>cont</a:t>
            </a:r>
            <a:r>
              <a:rPr lang="en-US" sz="4000" b="1" u="sng" dirty="0">
                <a:solidFill>
                  <a:srgbClr val="FF0000"/>
                </a:solidFill>
                <a:latin typeface="Times New Roman" pitchFamily="18" charset="0"/>
                <a:cs typeface="Times New Roman" pitchFamily="18" charset="0"/>
                <a:sym typeface="Times New Roman"/>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3B2360BA-166E-E47A-A94C-1771C7C08889}"/>
              </a:ext>
            </a:extLst>
          </p:cNvPr>
          <p:cNvSpPr>
            <a:spLocks noGrp="1"/>
          </p:cNvSpPr>
          <p:nvPr>
            <p:ph idx="1"/>
          </p:nvPr>
        </p:nvSpPr>
        <p:spPr/>
        <p:txBody>
          <a:bodyPr>
            <a:normAutofit/>
          </a:bodyPr>
          <a:lstStyle/>
          <a:p>
            <a:pPr marL="0" indent="0" algn="l" rtl="0">
              <a:lnSpc>
                <a:spcPct val="150000"/>
              </a:lnSpc>
              <a:buNone/>
            </a:pPr>
            <a:r>
              <a:rPr lang="en-GB" sz="2400" b="1" dirty="0">
                <a:solidFill>
                  <a:srgbClr val="0070C0"/>
                </a:solidFill>
                <a:effectLst/>
                <a:latin typeface="Times New Roman" pitchFamily="18" charset="0"/>
                <a:cs typeface="Times New Roman" pitchFamily="18" charset="0"/>
              </a:rPr>
              <a:t>9. Use the option of “call for assistance” and “notify the physician” sparingly.</a:t>
            </a:r>
            <a:endParaRPr lang="en-GB" sz="2400" b="1" dirty="0">
              <a:solidFill>
                <a:srgbClr val="0070C0"/>
              </a:solidFill>
              <a:latin typeface="Times New Roman" pitchFamily="18" charset="0"/>
              <a:cs typeface="Times New Roman" pitchFamily="18" charset="0"/>
            </a:endParaRPr>
          </a:p>
          <a:p>
            <a:pPr algn="just" rtl="0">
              <a:lnSpc>
                <a:spcPct val="150000"/>
              </a:lnSpc>
            </a:pPr>
            <a:r>
              <a:rPr lang="en-US" sz="2400" dirty="0">
                <a:latin typeface="Times New Roman" pitchFamily="18" charset="0"/>
                <a:cs typeface="Times New Roman" pitchFamily="18" charset="0"/>
              </a:rPr>
              <a:t>some teacher-made tests may </a:t>
            </a:r>
            <a:r>
              <a:rPr lang="en-US" sz="2400" b="1" dirty="0">
                <a:latin typeface="Times New Roman" pitchFamily="18" charset="0"/>
                <a:cs typeface="Times New Roman" pitchFamily="18" charset="0"/>
              </a:rPr>
              <a:t>overuse</a:t>
            </a:r>
            <a:r>
              <a:rPr lang="en-US" sz="2400" dirty="0">
                <a:latin typeface="Times New Roman" pitchFamily="18" charset="0"/>
                <a:cs typeface="Times New Roman" pitchFamily="18" charset="0"/>
              </a:rPr>
              <a:t> this option as the correct answer, conditioning students to </a:t>
            </a:r>
            <a:r>
              <a:rPr lang="en-US" sz="2400" b="1" dirty="0">
                <a:latin typeface="Times New Roman" pitchFamily="18" charset="0"/>
                <a:cs typeface="Times New Roman" pitchFamily="18" charset="0"/>
              </a:rPr>
              <a:t>select it </a:t>
            </a:r>
            <a:r>
              <a:rPr lang="en-US" sz="2400" dirty="0">
                <a:latin typeface="Times New Roman" pitchFamily="18" charset="0"/>
                <a:cs typeface="Times New Roman" pitchFamily="18" charset="0"/>
              </a:rPr>
              <a:t>without considering the other alternatives.</a:t>
            </a:r>
          </a:p>
          <a:p>
            <a:pPr algn="just" rtl="0">
              <a:lnSpc>
                <a:spcPct val="150000"/>
              </a:lnSpc>
            </a:pPr>
            <a:r>
              <a:rPr lang="en-US" sz="2400" dirty="0">
                <a:latin typeface="Times New Roman" pitchFamily="18" charset="0"/>
                <a:cs typeface="Times New Roman" pitchFamily="18" charset="0"/>
              </a:rPr>
              <a:t>as answer choices can make questions too easy, as test-takers might assume that calling for help is always the best answer. Instead, these options should be used only when truly appropriate and balanced with other nursing actions.</a:t>
            </a:r>
            <a:endParaRPr lang="ar-EG" sz="2400" dirty="0">
              <a:latin typeface="Times New Roman" pitchFamily="18" charset="0"/>
              <a:cs typeface="Times New Roman" pitchFamily="18" charset="0"/>
            </a:endParaRPr>
          </a:p>
        </p:txBody>
      </p:sp>
    </p:spTree>
    <p:extLst>
      <p:ext uri="{BB962C8B-B14F-4D97-AF65-F5344CB8AC3E}">
        <p14:creationId xmlns:p14="http://schemas.microsoft.com/office/powerpoint/2010/main" val="2607449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351810-D6B1-01BE-2EB3-BB2419D749F9}"/>
              </a:ext>
            </a:extLst>
          </p:cNvPr>
          <p:cNvSpPr>
            <a:spLocks noGrp="1"/>
          </p:cNvSpPr>
          <p:nvPr>
            <p:ph type="title"/>
          </p:nvPr>
        </p:nvSpPr>
        <p:spPr/>
        <p:txBody>
          <a:bodyPr/>
          <a:lstStyle/>
          <a:p>
            <a:pPr algn="ctr"/>
            <a:r>
              <a:rPr lang="en-US" b="1" u="sng" dirty="0">
                <a:solidFill>
                  <a:srgbClr val="FF0000"/>
                </a:solidFill>
              </a:rPr>
              <a:t>A. Correct or Best Answer</a:t>
            </a:r>
            <a:endParaRPr lang="ar-EG" dirty="0">
              <a:solidFill>
                <a:srgbClr val="FF0000"/>
              </a:solidFill>
            </a:endParaRPr>
          </a:p>
        </p:txBody>
      </p:sp>
      <p:pic>
        <p:nvPicPr>
          <p:cNvPr id="5" name="Content Placeholder 4">
            <a:extLst>
              <a:ext uri="{FF2B5EF4-FFF2-40B4-BE49-F238E27FC236}">
                <a16:creationId xmlns:a16="http://schemas.microsoft.com/office/drawing/2014/main" xmlns="" id="{402F58C3-7FC6-0BC4-1D55-ECD9CD4F9D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3790" y="1690688"/>
            <a:ext cx="8364512" cy="4560210"/>
          </a:xfrm>
          <a:prstGeom prst="rect">
            <a:avLst/>
          </a:prstGeom>
          <a:ln>
            <a:noFill/>
          </a:ln>
          <a:effectLst>
            <a:softEdge rad="112500"/>
          </a:effectLst>
        </p:spPr>
      </p:pic>
    </p:spTree>
    <p:extLst>
      <p:ext uri="{BB962C8B-B14F-4D97-AF65-F5344CB8AC3E}">
        <p14:creationId xmlns:p14="http://schemas.microsoft.com/office/powerpoint/2010/main" val="91617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05CCEF-E101-C73F-0AE0-525BFF78DD6A}"/>
              </a:ext>
            </a:extLst>
          </p:cNvPr>
          <p:cNvSpPr>
            <a:spLocks noGrp="1"/>
          </p:cNvSpPr>
          <p:nvPr>
            <p:ph type="title"/>
          </p:nvPr>
        </p:nvSpPr>
        <p:spPr/>
        <p:txBody>
          <a:bodyPr/>
          <a:lstStyle/>
          <a:p>
            <a:pPr algn="ctr"/>
            <a:r>
              <a:rPr lang="en-US" b="1" u="sng" dirty="0">
                <a:solidFill>
                  <a:srgbClr val="FF0000"/>
                </a:solidFill>
              </a:rPr>
              <a:t>A. Correct or Best Answer</a:t>
            </a:r>
          </a:p>
        </p:txBody>
      </p:sp>
      <p:sp>
        <p:nvSpPr>
          <p:cNvPr id="3" name="Content Placeholder 2">
            <a:extLst>
              <a:ext uri="{FF2B5EF4-FFF2-40B4-BE49-F238E27FC236}">
                <a16:creationId xmlns:a16="http://schemas.microsoft.com/office/drawing/2014/main" xmlns="" id="{E1AD8DB7-01A6-F885-1895-3782F48D13D6}"/>
              </a:ext>
            </a:extLst>
          </p:cNvPr>
          <p:cNvSpPr>
            <a:spLocks noGrp="1"/>
          </p:cNvSpPr>
          <p:nvPr>
            <p:ph idx="1"/>
          </p:nvPr>
        </p:nvSpPr>
        <p:spPr>
          <a:xfrm>
            <a:off x="838200" y="1543987"/>
            <a:ext cx="10515600" cy="4948888"/>
          </a:xfrm>
        </p:spPr>
        <p:txBody>
          <a:bodyPr>
            <a:normAutofit fontScale="77500" lnSpcReduction="20000"/>
          </a:bodyPr>
          <a:lstStyle/>
          <a:p>
            <a:pPr algn="just" rtl="0">
              <a:lnSpc>
                <a:spcPct val="150000"/>
              </a:lnSpc>
            </a:pPr>
            <a:r>
              <a:rPr lang="en-US" dirty="0">
                <a:latin typeface="Times New Roman" pitchFamily="18" charset="0"/>
                <a:cs typeface="Times New Roman" pitchFamily="18" charset="0"/>
              </a:rPr>
              <a:t>In a multiple-choice item, </a:t>
            </a:r>
            <a:r>
              <a:rPr lang="en-US" dirty="0">
                <a:solidFill>
                  <a:srgbClr val="FF0000"/>
                </a:solidFill>
                <a:latin typeface="Times New Roman" pitchFamily="18" charset="0"/>
                <a:cs typeface="Times New Roman" pitchFamily="18" charset="0"/>
              </a:rPr>
              <a:t>there is one answer to be selected </a:t>
            </a:r>
            <a:r>
              <a:rPr lang="en-US" dirty="0">
                <a:latin typeface="Times New Roman" pitchFamily="18" charset="0"/>
                <a:cs typeface="Times New Roman" pitchFamily="18" charset="0"/>
              </a:rPr>
              <a:t>from among the alternatives. </a:t>
            </a:r>
          </a:p>
          <a:p>
            <a:pPr algn="just" rtl="0">
              <a:lnSpc>
                <a:spcPct val="150000"/>
              </a:lnSpc>
            </a:pPr>
            <a:r>
              <a:rPr lang="en-US" dirty="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best </a:t>
            </a:r>
            <a:r>
              <a:rPr lang="en-US" dirty="0">
                <a:latin typeface="Times New Roman" pitchFamily="18" charset="0"/>
                <a:cs typeface="Times New Roman" pitchFamily="18" charset="0"/>
              </a:rPr>
              <a:t>rather</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than the correct answer should be chosen.</a:t>
            </a:r>
          </a:p>
          <a:p>
            <a:pPr algn="just" rtl="0">
              <a:lnSpc>
                <a:spcPct val="150000"/>
              </a:lnSpc>
            </a:pPr>
            <a:r>
              <a:rPr lang="en-US" dirty="0">
                <a:latin typeface="Times New Roman" pitchFamily="18" charset="0"/>
                <a:cs typeface="Times New Roman" pitchFamily="18" charset="0"/>
              </a:rPr>
              <a:t> Considering that </a:t>
            </a:r>
            <a:r>
              <a:rPr lang="en-US" b="1" u="sng" dirty="0">
                <a:latin typeface="Times New Roman" pitchFamily="18" charset="0"/>
                <a:cs typeface="Times New Roman" pitchFamily="18" charset="0"/>
              </a:rPr>
              <a:t>judgments </a:t>
            </a:r>
            <a:r>
              <a:rPr lang="en-US" dirty="0">
                <a:latin typeface="Times New Roman" pitchFamily="18" charset="0"/>
                <a:cs typeface="Times New Roman" pitchFamily="18" charset="0"/>
              </a:rPr>
              <a:t>are needed to arrive at </a:t>
            </a:r>
            <a:r>
              <a:rPr lang="en-US" b="1" u="sng" dirty="0">
                <a:latin typeface="Times New Roman" pitchFamily="18" charset="0"/>
                <a:cs typeface="Times New Roman" pitchFamily="18" charset="0"/>
              </a:rPr>
              <a:t>decisions</a:t>
            </a:r>
            <a:r>
              <a:rPr lang="en-US" dirty="0">
                <a:latin typeface="Times New Roman" pitchFamily="18" charset="0"/>
                <a:cs typeface="Times New Roman" pitchFamily="18" charset="0"/>
              </a:rPr>
              <a:t> about patient care, items can ask for the best or most appropriate response from those listed.</a:t>
            </a:r>
          </a:p>
          <a:p>
            <a:pPr algn="just" rtl="0">
              <a:lnSpc>
                <a:spcPct val="150000"/>
              </a:lnSpc>
            </a:pPr>
            <a:r>
              <a:rPr lang="en-US" dirty="0">
                <a:latin typeface="Times New Roman" pitchFamily="18" charset="0"/>
                <a:cs typeface="Times New Roman" pitchFamily="18" charset="0"/>
              </a:rPr>
              <a:t>Even though best-answer items </a:t>
            </a:r>
            <a:r>
              <a:rPr lang="en-US" dirty="0">
                <a:solidFill>
                  <a:srgbClr val="FF0000"/>
                </a:solidFill>
                <a:latin typeface="Times New Roman" pitchFamily="18" charset="0"/>
                <a:cs typeface="Times New Roman" pitchFamily="18" charset="0"/>
              </a:rPr>
              <a:t>require a judgment </a:t>
            </a:r>
            <a:r>
              <a:rPr lang="en-US" dirty="0">
                <a:latin typeface="Times New Roman" pitchFamily="18" charset="0"/>
                <a:cs typeface="Times New Roman" pitchFamily="18" charset="0"/>
              </a:rPr>
              <a:t>to select the best option, there can be only one answer, and there should be </a:t>
            </a:r>
            <a:r>
              <a:rPr lang="en-US" dirty="0">
                <a:solidFill>
                  <a:srgbClr val="FF0000"/>
                </a:solidFill>
                <a:latin typeface="Times New Roman" pitchFamily="18" charset="0"/>
                <a:cs typeface="Times New Roman" pitchFamily="18" charset="0"/>
              </a:rPr>
              <a:t>consistency in the literature </a:t>
            </a:r>
            <a:r>
              <a:rPr lang="en-US" dirty="0">
                <a:latin typeface="Times New Roman" pitchFamily="18" charset="0"/>
                <a:cs typeface="Times New Roman" pitchFamily="18" charset="0"/>
              </a:rPr>
              <a:t>and </a:t>
            </a:r>
            <a:r>
              <a:rPr lang="en-US" dirty="0">
                <a:solidFill>
                  <a:srgbClr val="FF0000"/>
                </a:solidFill>
                <a:latin typeface="Times New Roman" pitchFamily="18" charset="0"/>
                <a:cs typeface="Times New Roman" pitchFamily="18" charset="0"/>
              </a:rPr>
              <a:t>among experts </a:t>
            </a:r>
            <a:r>
              <a:rPr lang="en-US" dirty="0">
                <a:latin typeface="Times New Roman" pitchFamily="18" charset="0"/>
                <a:cs typeface="Times New Roman" pitchFamily="18" charset="0"/>
              </a:rPr>
              <a:t>as to that response.</a:t>
            </a:r>
          </a:p>
          <a:p>
            <a:pPr algn="l" rtl="0"/>
            <a:endParaRPr lang="en-US" dirty="0">
              <a:latin typeface="Times New Roman" pitchFamily="18" charset="0"/>
              <a:cs typeface="Times New Roman" pitchFamily="18" charset="0"/>
            </a:endParaRPr>
          </a:p>
        </p:txBody>
      </p:sp>
      <p:sp>
        <p:nvSpPr>
          <p:cNvPr id="4" name="Date Placeholder 3">
            <a:extLst>
              <a:ext uri="{FF2B5EF4-FFF2-40B4-BE49-F238E27FC236}">
                <a16:creationId xmlns:a16="http://schemas.microsoft.com/office/drawing/2014/main" xmlns="" id="{EC9F7C37-BFB0-CE56-6CD9-7C30F46C2758}"/>
              </a:ext>
            </a:extLst>
          </p:cNvPr>
          <p:cNvSpPr>
            <a:spLocks noGrp="1"/>
          </p:cNvSpPr>
          <p:nvPr>
            <p:ph type="dt" sz="half" idx="10"/>
          </p:nvPr>
        </p:nvSpPr>
        <p:spPr/>
        <p:txBody>
          <a:bodyPr/>
          <a:lstStyle/>
          <a:p>
            <a:fld id="{EECFDC0F-E1F3-45D4-B17F-62F8D61B8421}" type="datetime1">
              <a:rPr lang="en-US" smtClean="0"/>
              <a:pPr/>
              <a:t>4/16/2025</a:t>
            </a:fld>
            <a:endParaRPr lang="en-US"/>
          </a:p>
        </p:txBody>
      </p:sp>
      <p:sp>
        <p:nvSpPr>
          <p:cNvPr id="5" name="Slide Number Placeholder 4">
            <a:extLst>
              <a:ext uri="{FF2B5EF4-FFF2-40B4-BE49-F238E27FC236}">
                <a16:creationId xmlns:a16="http://schemas.microsoft.com/office/drawing/2014/main" xmlns="" id="{F48F8DC5-AAA5-F58D-8B85-7A8821D684D3}"/>
              </a:ext>
            </a:extLst>
          </p:cNvPr>
          <p:cNvSpPr>
            <a:spLocks noGrp="1"/>
          </p:cNvSpPr>
          <p:nvPr>
            <p:ph type="sldNum" sz="quarter" idx="12"/>
          </p:nvPr>
        </p:nvSpPr>
        <p:spPr/>
        <p:txBody>
          <a:bodyPr/>
          <a:lstStyle/>
          <a:p>
            <a:fld id="{08AB70BE-1769-45B8-85A6-0C837432C7E6}" type="slidenum">
              <a:rPr lang="en-US" smtClean="0"/>
              <a:pPr/>
              <a:t>35</a:t>
            </a:fld>
            <a:endParaRPr lang="en-US"/>
          </a:p>
        </p:txBody>
      </p:sp>
    </p:spTree>
    <p:extLst>
      <p:ext uri="{BB962C8B-B14F-4D97-AF65-F5344CB8AC3E}">
        <p14:creationId xmlns:p14="http://schemas.microsoft.com/office/powerpoint/2010/main" val="2289276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CCD959-B12E-7461-C6A0-8413C3C3AD6D}"/>
              </a:ext>
            </a:extLst>
          </p:cNvPr>
          <p:cNvSpPr>
            <a:spLocks noGrp="1"/>
          </p:cNvSpPr>
          <p:nvPr>
            <p:ph type="title"/>
          </p:nvPr>
        </p:nvSpPr>
        <p:spPr>
          <a:xfrm>
            <a:off x="1033072" y="155263"/>
            <a:ext cx="10515600" cy="1026885"/>
          </a:xfrm>
        </p:spPr>
        <p:txBody>
          <a:bodyPr>
            <a:normAutofit/>
          </a:bodyPr>
          <a:lstStyle/>
          <a:p>
            <a:pPr algn="ctr"/>
            <a:r>
              <a:rPr lang="en-US" sz="3600" b="1" dirty="0">
                <a:solidFill>
                  <a:srgbClr val="FF0000"/>
                </a:solidFill>
                <a:latin typeface="Times New Roman" pitchFamily="18" charset="0"/>
                <a:cs typeface="Times New Roman" pitchFamily="18" charset="0"/>
              </a:rPr>
              <a:t>Principles for writing correct answer</a:t>
            </a:r>
          </a:p>
        </p:txBody>
      </p:sp>
      <p:sp>
        <p:nvSpPr>
          <p:cNvPr id="3" name="Content Placeholder 2">
            <a:extLst>
              <a:ext uri="{FF2B5EF4-FFF2-40B4-BE49-F238E27FC236}">
                <a16:creationId xmlns:a16="http://schemas.microsoft.com/office/drawing/2014/main" xmlns="" id="{AC968903-062F-88ED-E57D-F003B3BC4BC9}"/>
              </a:ext>
            </a:extLst>
          </p:cNvPr>
          <p:cNvSpPr>
            <a:spLocks noGrp="1"/>
          </p:cNvSpPr>
          <p:nvPr>
            <p:ph idx="1"/>
          </p:nvPr>
        </p:nvSpPr>
        <p:spPr>
          <a:xfrm>
            <a:off x="603086" y="1303021"/>
            <a:ext cx="11375572" cy="4658722"/>
          </a:xfrm>
        </p:spPr>
        <p:txBody>
          <a:bodyPr>
            <a:normAutofit/>
          </a:bodyPr>
          <a:lstStyle/>
          <a:p>
            <a:pPr marL="514350" indent="-514350" algn="just" rtl="0">
              <a:lnSpc>
                <a:spcPct val="100000"/>
              </a:lnSpc>
              <a:buFont typeface="+mj-lt"/>
              <a:buAutoNum type="arabicPeriod"/>
            </a:pPr>
            <a:r>
              <a:rPr lang="en-US" dirty="0">
                <a:solidFill>
                  <a:srgbClr val="7030A0"/>
                </a:solidFill>
                <a:latin typeface="Times New Roman" pitchFamily="18" charset="0"/>
                <a:cs typeface="Times New Roman" pitchFamily="18" charset="0"/>
              </a:rPr>
              <a:t>Review the alternatives carefully to ensure that there is only one correct response</a:t>
            </a:r>
            <a:r>
              <a:rPr lang="en-US" dirty="0"/>
              <a:t>. </a:t>
            </a:r>
          </a:p>
          <a:p>
            <a:pPr marL="514350" indent="-514350" algn="just" rtl="0">
              <a:lnSpc>
                <a:spcPct val="150000"/>
              </a:lnSpc>
              <a:buFont typeface="+mj-lt"/>
              <a:buAutoNum type="arabicPeriod"/>
            </a:pPr>
            <a:endParaRPr lang="en-US" dirty="0">
              <a:solidFill>
                <a:srgbClr val="FF0000"/>
              </a:solidFill>
            </a:endParaRPr>
          </a:p>
          <a:p>
            <a:pPr marL="0" indent="0" algn="l" rtl="0">
              <a:buNone/>
            </a:pPr>
            <a:endParaRPr lang="en-US" dirty="0"/>
          </a:p>
        </p:txBody>
      </p:sp>
      <p:sp>
        <p:nvSpPr>
          <p:cNvPr id="4" name="Date Placeholder 3">
            <a:extLst>
              <a:ext uri="{FF2B5EF4-FFF2-40B4-BE49-F238E27FC236}">
                <a16:creationId xmlns:a16="http://schemas.microsoft.com/office/drawing/2014/main" xmlns="" id="{801E306E-5A78-E93A-EC8F-B88B7016202E}"/>
              </a:ext>
            </a:extLst>
          </p:cNvPr>
          <p:cNvSpPr>
            <a:spLocks noGrp="1"/>
          </p:cNvSpPr>
          <p:nvPr>
            <p:ph type="dt" sz="half" idx="10"/>
          </p:nvPr>
        </p:nvSpPr>
        <p:spPr>
          <a:xfrm>
            <a:off x="1033072" y="6146488"/>
            <a:ext cx="2743200" cy="365125"/>
          </a:xfrm>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2FBE6625-1471-263A-200E-74926113D53C}"/>
              </a:ext>
            </a:extLst>
          </p:cNvPr>
          <p:cNvSpPr>
            <a:spLocks noGrp="1"/>
          </p:cNvSpPr>
          <p:nvPr>
            <p:ph type="sldNum" sz="quarter" idx="12"/>
          </p:nvPr>
        </p:nvSpPr>
        <p:spPr>
          <a:xfrm>
            <a:off x="8805472" y="6146488"/>
            <a:ext cx="2743200" cy="365125"/>
          </a:xfrm>
        </p:spPr>
        <p:txBody>
          <a:bodyPr/>
          <a:lstStyle/>
          <a:p>
            <a:fld id="{08AB70BE-1769-45B8-85A6-0C837432C7E6}" type="slidenum">
              <a:rPr lang="en-US" smtClean="0"/>
              <a:pPr/>
              <a:t>36</a:t>
            </a:fld>
            <a:endParaRPr lang="en-US"/>
          </a:p>
        </p:txBody>
      </p:sp>
      <p:graphicFrame>
        <p:nvGraphicFramePr>
          <p:cNvPr id="6" name="Table 5">
            <a:extLst>
              <a:ext uri="{FF2B5EF4-FFF2-40B4-BE49-F238E27FC236}">
                <a16:creationId xmlns:a16="http://schemas.microsoft.com/office/drawing/2014/main" xmlns="" id="{1B72D05F-FF62-B688-4D7A-65A6E7673F3D}"/>
              </a:ext>
            </a:extLst>
          </p:cNvPr>
          <p:cNvGraphicFramePr>
            <a:graphicFrameLocks noGrp="1"/>
          </p:cNvGraphicFramePr>
          <p:nvPr>
            <p:extLst>
              <p:ext uri="{D42A27DB-BD31-4B8C-83A1-F6EECF244321}">
                <p14:modId xmlns:p14="http://schemas.microsoft.com/office/powerpoint/2010/main" val="1583494761"/>
              </p:ext>
            </p:extLst>
          </p:nvPr>
        </p:nvGraphicFramePr>
        <p:xfrm>
          <a:off x="574766" y="2560320"/>
          <a:ext cx="10384971" cy="4206240"/>
        </p:xfrm>
        <a:graphic>
          <a:graphicData uri="http://schemas.openxmlformats.org/drawingml/2006/table">
            <a:tbl>
              <a:tblPr rtl="1" firstRow="1" bandRow="1">
                <a:tableStyleId>{5C22544A-7EE6-4342-B048-85BDC9FD1C3A}</a:tableStyleId>
              </a:tblPr>
              <a:tblGrid>
                <a:gridCol w="5934126">
                  <a:extLst>
                    <a:ext uri="{9D8B030D-6E8A-4147-A177-3AD203B41FA5}">
                      <a16:colId xmlns:a16="http://schemas.microsoft.com/office/drawing/2014/main" xmlns="" val="985956263"/>
                    </a:ext>
                  </a:extLst>
                </a:gridCol>
                <a:gridCol w="4450845">
                  <a:extLst>
                    <a:ext uri="{9D8B030D-6E8A-4147-A177-3AD203B41FA5}">
                      <a16:colId xmlns:a16="http://schemas.microsoft.com/office/drawing/2014/main" xmlns="" val="1745707646"/>
                    </a:ext>
                  </a:extLst>
                </a:gridCol>
              </a:tblGrid>
              <a:tr h="2927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latin typeface="Times New Roman" pitchFamily="18" charset="0"/>
                          <a:ea typeface="+mn-ea"/>
                          <a:cs typeface="Times New Roman" pitchFamily="18" charset="0"/>
                        </a:rPr>
                        <a:t>A patient with a wound infection has a fever of 102°F (38.9°C) and purulent drainage. What is the priority nursing action?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tx1"/>
                          </a:solidFill>
                          <a:latin typeface="Times New Roman" pitchFamily="18" charset="0"/>
                          <a:ea typeface="+mn-ea"/>
                          <a:cs typeface="Times New Roman" pitchFamily="18" charset="0"/>
                        </a:rPr>
                        <a:t> A</a:t>
                      </a:r>
                      <a:r>
                        <a:rPr lang="en-US" sz="2400" b="0" kern="1200" dirty="0">
                          <a:solidFill>
                            <a:srgbClr val="FF0000"/>
                          </a:solidFill>
                          <a:latin typeface="Times New Roman" pitchFamily="18" charset="0"/>
                          <a:ea typeface="+mn-ea"/>
                          <a:cs typeface="Times New Roman" pitchFamily="18" charset="0"/>
                        </a:rPr>
                        <a:t>) Obtain a wound culture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tx1"/>
                          </a:solidFill>
                          <a:latin typeface="Times New Roman" pitchFamily="18" charset="0"/>
                          <a:ea typeface="+mn-ea"/>
                          <a:cs typeface="Times New Roman" pitchFamily="18" charset="0"/>
                        </a:rPr>
                        <a:t>B) Administer an antipyretic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tx1"/>
                          </a:solidFill>
                          <a:latin typeface="Times New Roman" pitchFamily="18" charset="0"/>
                          <a:ea typeface="+mn-ea"/>
                          <a:cs typeface="Times New Roman" pitchFamily="18" charset="0"/>
                        </a:rPr>
                        <a:t>C) Encourage oral fluids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tx1"/>
                          </a:solidFill>
                          <a:latin typeface="Times New Roman" pitchFamily="18" charset="0"/>
                          <a:ea typeface="+mn-ea"/>
                          <a:cs typeface="Times New Roman" pitchFamily="18" charset="0"/>
                        </a:rPr>
                        <a:t>D) Document the findings</a:t>
                      </a:r>
                    </a:p>
                  </a:txBody>
                  <a:tcPr>
                    <a:solidFill>
                      <a:schemeClr val="bg2"/>
                    </a:solidFill>
                  </a:tcPr>
                </a:tc>
                <a:tc>
                  <a:txBody>
                    <a:bodyPr/>
                    <a:lstStyle/>
                    <a:p>
                      <a:pPr algn="l" rtl="0"/>
                      <a:r>
                        <a:rPr lang="en-US" sz="2400" b="1" dirty="0">
                          <a:solidFill>
                            <a:schemeClr val="tx1"/>
                          </a:solidFill>
                          <a:latin typeface="Times New Roman" pitchFamily="18" charset="0"/>
                          <a:cs typeface="Times New Roman" pitchFamily="18" charset="0"/>
                        </a:rPr>
                        <a:t>A patient with a wound infection has a fever of 102°F (38.9°C) and purulent drainage. What is the priority nursing action?</a:t>
                      </a:r>
                    </a:p>
                    <a:p>
                      <a:pPr marL="457200" indent="-457200" algn="l" rtl="0">
                        <a:buAutoNum type="alphaUcParenR"/>
                      </a:pPr>
                      <a:r>
                        <a:rPr lang="en-US" sz="2400" b="1" dirty="0">
                          <a:solidFill>
                            <a:srgbClr val="FF0000"/>
                          </a:solidFill>
                          <a:latin typeface="Times New Roman" pitchFamily="18" charset="0"/>
                          <a:cs typeface="Times New Roman" pitchFamily="18" charset="0"/>
                        </a:rPr>
                        <a:t>Notify the physician </a:t>
                      </a:r>
                    </a:p>
                    <a:p>
                      <a:pPr marL="457200" indent="-457200" algn="l" rtl="0">
                        <a:buAutoNum type="alphaUcParenR"/>
                      </a:pPr>
                      <a:r>
                        <a:rPr lang="en-US" sz="2400" b="1" dirty="0">
                          <a:solidFill>
                            <a:srgbClr val="FF0000"/>
                          </a:solidFill>
                          <a:latin typeface="Times New Roman" pitchFamily="18" charset="0"/>
                          <a:cs typeface="Times New Roman" pitchFamily="18" charset="0"/>
                        </a:rPr>
                        <a:t>Administer an antipyretic</a:t>
                      </a:r>
                      <a:r>
                        <a:rPr lang="en-US" sz="2400" b="1" dirty="0">
                          <a:solidFill>
                            <a:schemeClr val="tx1"/>
                          </a:solidFill>
                          <a:latin typeface="Times New Roman" pitchFamily="18" charset="0"/>
                          <a:cs typeface="Times New Roman" pitchFamily="18" charset="0"/>
                        </a:rPr>
                        <a:t> </a:t>
                      </a:r>
                    </a:p>
                    <a:p>
                      <a:pPr marL="0" indent="0" algn="l" rtl="0">
                        <a:buNone/>
                      </a:pPr>
                      <a:r>
                        <a:rPr lang="en-US" sz="2400" b="1" dirty="0">
                          <a:solidFill>
                            <a:schemeClr val="tx1"/>
                          </a:solidFill>
                          <a:latin typeface="Times New Roman" pitchFamily="18" charset="0"/>
                          <a:cs typeface="Times New Roman" pitchFamily="18" charset="0"/>
                        </a:rPr>
                        <a:t>C) Encourage oral fluids</a:t>
                      </a:r>
                    </a:p>
                    <a:p>
                      <a:pPr marL="0" indent="0" algn="l" rtl="0">
                        <a:buNone/>
                      </a:pPr>
                      <a:r>
                        <a:rPr lang="en-US" sz="2400" b="1" dirty="0">
                          <a:solidFill>
                            <a:schemeClr val="tx1"/>
                          </a:solidFill>
                          <a:latin typeface="Times New Roman" pitchFamily="18" charset="0"/>
                          <a:cs typeface="Times New Roman" pitchFamily="18" charset="0"/>
                        </a:rPr>
                        <a:t>D) Document the findings</a:t>
                      </a:r>
                      <a:endParaRPr lang="en-US" sz="1800" b="0" dirty="0">
                        <a:solidFill>
                          <a:schemeClr val="tx1"/>
                        </a:solidFill>
                        <a:latin typeface="Times New Roman" pitchFamily="18" charset="0"/>
                        <a:cs typeface="Times New Roman" pitchFamily="18" charset="0"/>
                      </a:endParaRPr>
                    </a:p>
                  </a:txBody>
                  <a:tcPr>
                    <a:solidFill>
                      <a:schemeClr val="bg2"/>
                    </a:solidFill>
                  </a:tcPr>
                </a:tc>
                <a:extLst>
                  <a:ext uri="{0D108BD9-81ED-4DB2-BD59-A6C34878D82A}">
                    <a16:rowId xmlns:a16="http://schemas.microsoft.com/office/drawing/2014/main" xmlns="" val="2061127815"/>
                  </a:ext>
                </a:extLst>
              </a:tr>
              <a:tr h="798467">
                <a:tc>
                  <a:txBody>
                    <a:bodyPr/>
                    <a:lstStyle/>
                    <a:p>
                      <a:pPr algn="l" rtl="0"/>
                      <a:r>
                        <a:rPr lang="ar-EG" sz="1800" dirty="0">
                          <a:latin typeface="Times New Roman" pitchFamily="18" charset="0"/>
                          <a:cs typeface="Times New Roman" pitchFamily="18" charset="0"/>
                        </a:rPr>
                        <a:t> </a:t>
                      </a:r>
                      <a:r>
                        <a:rPr lang="ar-EG" sz="1800" dirty="0" err="1">
                          <a:latin typeface="Times New Roman" pitchFamily="18" charset="0"/>
                          <a:cs typeface="Times New Roman" pitchFamily="18" charset="0"/>
                        </a:rPr>
                        <a:t>Only</a:t>
                      </a:r>
                      <a:r>
                        <a:rPr lang="ar-EG" sz="1800" dirty="0">
                          <a:latin typeface="Times New Roman" pitchFamily="18" charset="0"/>
                          <a:cs typeface="Times New Roman" pitchFamily="18" charset="0"/>
                        </a:rPr>
                        <a:t> </a:t>
                      </a:r>
                      <a:r>
                        <a:rPr lang="ar-EG" sz="1800" dirty="0" err="1">
                          <a:latin typeface="Times New Roman" pitchFamily="18" charset="0"/>
                          <a:cs typeface="Times New Roman" pitchFamily="18" charset="0"/>
                        </a:rPr>
                        <a:t>one</a:t>
                      </a:r>
                      <a:r>
                        <a:rPr lang="ar-EG" sz="1800" dirty="0">
                          <a:latin typeface="Times New Roman" pitchFamily="18" charset="0"/>
                          <a:cs typeface="Times New Roman" pitchFamily="18" charset="0"/>
                        </a:rPr>
                        <a:t> </a:t>
                      </a:r>
                      <a:r>
                        <a:rPr lang="ar-EG" sz="1800" dirty="0" err="1">
                          <a:latin typeface="Times New Roman" pitchFamily="18" charset="0"/>
                          <a:cs typeface="Times New Roman" pitchFamily="18" charset="0"/>
                        </a:rPr>
                        <a:t>correct</a:t>
                      </a:r>
                      <a:r>
                        <a:rPr lang="ar-EG" sz="1800" dirty="0">
                          <a:latin typeface="Times New Roman" pitchFamily="18" charset="0"/>
                          <a:cs typeface="Times New Roman" pitchFamily="18" charset="0"/>
                        </a:rPr>
                        <a:t> </a:t>
                      </a:r>
                      <a:r>
                        <a:rPr lang="ar-EG" sz="1800" dirty="0" err="1">
                          <a:latin typeface="Times New Roman" pitchFamily="18" charset="0"/>
                          <a:cs typeface="Times New Roman" pitchFamily="18" charset="0"/>
                        </a:rPr>
                        <a:t>response</a:t>
                      </a:r>
                      <a:r>
                        <a:rPr lang="ar-EG" sz="1800" dirty="0">
                          <a:latin typeface="Times New Roman" pitchFamily="18" charset="0"/>
                          <a:cs typeface="Times New Roman" pitchFamily="18" charset="0"/>
                        </a:rPr>
                        <a:t> ,A</a:t>
                      </a:r>
                    </a:p>
                    <a:p>
                      <a:pPr algn="l" rtl="0"/>
                      <a:r>
                        <a:rPr lang="ar-EG" sz="1800" b="1" dirty="0" err="1">
                          <a:solidFill>
                            <a:srgbClr val="FF0000"/>
                          </a:solidFill>
                          <a:latin typeface="Times New Roman" pitchFamily="18" charset="0"/>
                          <a:cs typeface="Times New Roman" pitchFamily="18" charset="0"/>
                        </a:rPr>
                        <a:t>It’s</a:t>
                      </a:r>
                      <a:r>
                        <a:rPr lang="ar-EG" sz="1800" b="1" dirty="0">
                          <a:solidFill>
                            <a:srgbClr val="FF0000"/>
                          </a:solidFill>
                          <a:latin typeface="Times New Roman" pitchFamily="18" charset="0"/>
                          <a:cs typeface="Times New Roman" pitchFamily="18" charset="0"/>
                        </a:rPr>
                        <a:t> </a:t>
                      </a:r>
                      <a:r>
                        <a:rPr lang="ar-EG" sz="1800" b="1" dirty="0" err="1">
                          <a:solidFill>
                            <a:srgbClr val="FF0000"/>
                          </a:solidFill>
                          <a:latin typeface="Times New Roman" pitchFamily="18" charset="0"/>
                          <a:cs typeface="Times New Roman" pitchFamily="18" charset="0"/>
                        </a:rPr>
                        <a:t>true</a:t>
                      </a:r>
                      <a:r>
                        <a:rPr lang="ar-EG" sz="1800" b="1" dirty="0">
                          <a:solidFill>
                            <a:srgbClr val="FF0000"/>
                          </a:solidFill>
                          <a:latin typeface="Times New Roman" pitchFamily="18" charset="0"/>
                          <a:cs typeface="Times New Roman" pitchFamily="18" charset="0"/>
                        </a:rPr>
                        <a:t> </a:t>
                      </a: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Times New Roman" pitchFamily="18" charset="0"/>
                          <a:cs typeface="Times New Roman" pitchFamily="18" charset="0"/>
                        </a:rPr>
                        <a:t>In this sample item, both “a” and “b” are correct</a:t>
                      </a:r>
                      <a:r>
                        <a:rPr lang="ar-EG" sz="2400" dirty="0">
                          <a:solidFill>
                            <a:schemeClr val="tx1"/>
                          </a:solidFill>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ar-EG" sz="2400" b="1" dirty="0" err="1">
                          <a:solidFill>
                            <a:srgbClr val="FF0000"/>
                          </a:solidFill>
                          <a:latin typeface="Times New Roman" pitchFamily="18" charset="0"/>
                          <a:cs typeface="Times New Roman" pitchFamily="18" charset="0"/>
                        </a:rPr>
                        <a:t>It</a:t>
                      </a:r>
                      <a:r>
                        <a:rPr lang="ar-EG" sz="2400" b="1" dirty="0">
                          <a:solidFill>
                            <a:srgbClr val="FF0000"/>
                          </a:solidFill>
                          <a:latin typeface="Times New Roman" pitchFamily="18" charset="0"/>
                          <a:cs typeface="Times New Roman" pitchFamily="18" charset="0"/>
                        </a:rPr>
                        <a:t> </a:t>
                      </a:r>
                      <a:r>
                        <a:rPr lang="ar-EG" sz="2400" b="1" dirty="0" err="1">
                          <a:solidFill>
                            <a:srgbClr val="FF0000"/>
                          </a:solidFill>
                          <a:latin typeface="Times New Roman" pitchFamily="18" charset="0"/>
                          <a:cs typeface="Times New Roman" pitchFamily="18" charset="0"/>
                        </a:rPr>
                        <a:t>is</a:t>
                      </a:r>
                      <a:r>
                        <a:rPr lang="ar-EG" sz="2400" b="1" dirty="0">
                          <a:solidFill>
                            <a:srgbClr val="FF0000"/>
                          </a:solidFill>
                          <a:latin typeface="Times New Roman" pitchFamily="18" charset="0"/>
                          <a:cs typeface="Times New Roman" pitchFamily="18" charset="0"/>
                        </a:rPr>
                        <a:t> a </a:t>
                      </a:r>
                      <a:r>
                        <a:rPr lang="ar-EG" sz="2400" b="1" dirty="0" err="1">
                          <a:solidFill>
                            <a:srgbClr val="FF0000"/>
                          </a:solidFill>
                          <a:latin typeface="Times New Roman" pitchFamily="18" charset="0"/>
                          <a:cs typeface="Times New Roman" pitchFamily="18" charset="0"/>
                        </a:rPr>
                        <a:t>wrong</a:t>
                      </a:r>
                      <a:r>
                        <a:rPr lang="ar-EG" sz="2400" b="1" dirty="0">
                          <a:solidFill>
                            <a:srgbClr val="FF0000"/>
                          </a:solidFill>
                          <a:latin typeface="Times New Roman" pitchFamily="18" charset="0"/>
                          <a:cs typeface="Times New Roman" pitchFamily="18" charset="0"/>
                        </a:rPr>
                        <a:t>  </a:t>
                      </a:r>
                    </a:p>
                  </a:txBody>
                  <a:tcPr>
                    <a:solidFill>
                      <a:schemeClr val="bg2"/>
                    </a:solidFill>
                  </a:tcPr>
                </a:tc>
                <a:extLst>
                  <a:ext uri="{0D108BD9-81ED-4DB2-BD59-A6C34878D82A}">
                    <a16:rowId xmlns:a16="http://schemas.microsoft.com/office/drawing/2014/main" xmlns="" val="1388619555"/>
                  </a:ext>
                </a:extLst>
              </a:tr>
            </a:tbl>
          </a:graphicData>
        </a:graphic>
      </p:graphicFrame>
    </p:spTree>
    <p:extLst>
      <p:ext uri="{BB962C8B-B14F-4D97-AF65-F5344CB8AC3E}">
        <p14:creationId xmlns:p14="http://schemas.microsoft.com/office/powerpoint/2010/main" val="21900233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50D2C-9200-F5B1-CD8B-A99E6A605F4D}"/>
              </a:ext>
            </a:extLst>
          </p:cNvPr>
          <p:cNvSpPr>
            <a:spLocks noGrp="1"/>
          </p:cNvSpPr>
          <p:nvPr>
            <p:ph type="title"/>
          </p:nvPr>
        </p:nvSpPr>
        <p:spPr>
          <a:xfrm>
            <a:off x="838200" y="365125"/>
            <a:ext cx="10515600" cy="549275"/>
          </a:xfrm>
        </p:spPr>
        <p:txBody>
          <a:bodyPr>
            <a:noAutofit/>
          </a:bodyPr>
          <a:lstStyle/>
          <a:p>
            <a:r>
              <a:rPr lang="en-US" sz="3600" b="1" dirty="0">
                <a:solidFill>
                  <a:srgbClr val="FF0000"/>
                </a:solidFill>
                <a:latin typeface="Times New Roman" pitchFamily="18" charset="0"/>
                <a:cs typeface="Times New Roman" pitchFamily="18" charset="0"/>
              </a:rPr>
              <a:t>Principles for writing correct answer </a:t>
            </a:r>
            <a:r>
              <a:rPr lang="en-US" sz="2800" b="1" dirty="0">
                <a:solidFill>
                  <a:srgbClr val="FF0000"/>
                </a:solidFill>
                <a:latin typeface="Times New Roman" pitchFamily="18" charset="0"/>
                <a:cs typeface="Times New Roman" pitchFamily="18" charset="0"/>
              </a:rPr>
              <a:t>cont</a:t>
            </a:r>
            <a:r>
              <a:rPr lang="en-US" sz="3600" b="1" dirty="0">
                <a:solidFill>
                  <a:srgbClr val="FF0000"/>
                </a:solidFill>
                <a:latin typeface="Times New Roman" pitchFamily="18" charset="0"/>
                <a:cs typeface="Times New Roman" pitchFamily="18" charset="0"/>
              </a:rPr>
              <a:t>.</a:t>
            </a:r>
            <a:endParaRPr lang="ar-EG" sz="3600" dirty="0">
              <a:solidFill>
                <a:srgbClr val="FF000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49D94FE8-7F25-34F3-474C-F96BD355594B}"/>
              </a:ext>
            </a:extLst>
          </p:cNvPr>
          <p:cNvSpPr>
            <a:spLocks noGrp="1"/>
          </p:cNvSpPr>
          <p:nvPr>
            <p:ph idx="1"/>
          </p:nvPr>
        </p:nvSpPr>
        <p:spPr>
          <a:xfrm>
            <a:off x="548640" y="1079292"/>
            <a:ext cx="10805160" cy="5097671"/>
          </a:xfrm>
        </p:spPr>
        <p:txBody>
          <a:bodyPr/>
          <a:lstStyle/>
          <a:p>
            <a:pPr marL="0" indent="0" algn="l" rtl="0">
              <a:buNone/>
            </a:pPr>
            <a:r>
              <a:rPr lang="en-US" dirty="0">
                <a:solidFill>
                  <a:srgbClr val="7030A0"/>
                </a:solidFill>
                <a:latin typeface="Times New Roman" pitchFamily="18" charset="0"/>
                <a:cs typeface="Times New Roman" pitchFamily="18" charset="0"/>
              </a:rPr>
              <a:t>2-Review terminology included in the stem carefully to avoid giving a clue to the correct answer.</a:t>
            </a:r>
          </a:p>
          <a:p>
            <a:pPr algn="l" rtl="0"/>
            <a:endParaRPr lang="ar-EG" dirty="0">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6C4B121E-CE2D-1A1B-DF95-08BB020E291A}"/>
              </a:ext>
            </a:extLst>
          </p:cNvPr>
          <p:cNvGraphicFramePr>
            <a:graphicFrameLocks noGrp="1"/>
          </p:cNvGraphicFramePr>
          <p:nvPr>
            <p:extLst>
              <p:ext uri="{D42A27DB-BD31-4B8C-83A1-F6EECF244321}">
                <p14:modId xmlns:p14="http://schemas.microsoft.com/office/powerpoint/2010/main" val="3562886001"/>
              </p:ext>
            </p:extLst>
          </p:nvPr>
        </p:nvGraphicFramePr>
        <p:xfrm>
          <a:off x="929390" y="2210941"/>
          <a:ext cx="10124606" cy="4328160"/>
        </p:xfrm>
        <a:graphic>
          <a:graphicData uri="http://schemas.openxmlformats.org/drawingml/2006/table">
            <a:tbl>
              <a:tblPr rtl="1" firstRow="1" bandRow="1">
                <a:tableStyleId>{BDBED569-4797-4DF1-A0F4-6AAB3CD982D8}</a:tableStyleId>
              </a:tblPr>
              <a:tblGrid>
                <a:gridCol w="4868055">
                  <a:extLst>
                    <a:ext uri="{9D8B030D-6E8A-4147-A177-3AD203B41FA5}">
                      <a16:colId xmlns:a16="http://schemas.microsoft.com/office/drawing/2014/main" xmlns="" val="2697962869"/>
                    </a:ext>
                  </a:extLst>
                </a:gridCol>
                <a:gridCol w="5256551">
                  <a:extLst>
                    <a:ext uri="{9D8B030D-6E8A-4147-A177-3AD203B41FA5}">
                      <a16:colId xmlns:a16="http://schemas.microsoft.com/office/drawing/2014/main" xmlns="" val="2856381438"/>
                    </a:ext>
                  </a:extLst>
                </a:gridCol>
              </a:tblGrid>
              <a:tr h="4163733">
                <a:tc>
                  <a:txBody>
                    <a:bodyPr/>
                    <a:lstStyle/>
                    <a:p>
                      <a:pPr algn="just" rtl="0"/>
                      <a:r>
                        <a:rPr lang="en-US" sz="2400" b="0" dirty="0">
                          <a:latin typeface="Times New Roman" pitchFamily="18" charset="0"/>
                          <a:cs typeface="Times New Roman" pitchFamily="18" charset="0"/>
                        </a:rPr>
                        <a:t>An elderly patient with dry skin, thirst, and confusion is seen in the clinic. Which of the following signs would also be indicative of </a:t>
                      </a:r>
                    </a:p>
                    <a:p>
                      <a:pPr algn="just" rtl="0"/>
                      <a:r>
                        <a:rPr lang="en-US" sz="2400" b="0" dirty="0">
                          <a:latin typeface="Times New Roman" pitchFamily="18" charset="0"/>
                          <a:cs typeface="Times New Roman" pitchFamily="18" charset="0"/>
                        </a:rPr>
                        <a:t> dehydration? </a:t>
                      </a:r>
                    </a:p>
                    <a:p>
                      <a:pPr algn="l" rtl="0"/>
                      <a:endParaRPr lang="en-US" sz="2000" b="0" dirty="0">
                        <a:latin typeface="Times New Roman" pitchFamily="18" charset="0"/>
                        <a:cs typeface="Times New Roman" pitchFamily="18" charset="0"/>
                      </a:endParaRPr>
                    </a:p>
                    <a:p>
                      <a:pPr marL="342900" indent="-342900" algn="l" rtl="0">
                        <a:buAutoNum type="alphaLcPeriod"/>
                      </a:pPr>
                      <a:r>
                        <a:rPr lang="en-US" sz="2400" b="0" dirty="0">
                          <a:latin typeface="Times New Roman" pitchFamily="18" charset="0"/>
                          <a:cs typeface="Times New Roman" pitchFamily="18" charset="0"/>
                        </a:rPr>
                        <a:t>Below normal temperature </a:t>
                      </a:r>
                    </a:p>
                    <a:p>
                      <a:pPr marL="342900" indent="-342900" algn="l" rtl="0">
                        <a:buAutoNum type="alphaLcPeriod"/>
                      </a:pPr>
                      <a:r>
                        <a:rPr lang="en-US" sz="2400" b="0" dirty="0">
                          <a:latin typeface="Times New Roman" pitchFamily="18" charset="0"/>
                          <a:cs typeface="Times New Roman" pitchFamily="18" charset="0"/>
                        </a:rPr>
                        <a:t>Decreased urine-specific gravity </a:t>
                      </a:r>
                    </a:p>
                    <a:p>
                      <a:pPr marL="342900" indent="-342900" algn="l" rtl="0">
                        <a:buAutoNum type="alphaLcPeriod"/>
                      </a:pPr>
                      <a:r>
                        <a:rPr lang="en-US" sz="2400" b="0" dirty="0">
                          <a:latin typeface="Times New Roman" pitchFamily="18" charset="0"/>
                          <a:cs typeface="Times New Roman" pitchFamily="18" charset="0"/>
                        </a:rPr>
                        <a:t>Increased blood pressure</a:t>
                      </a:r>
                    </a:p>
                    <a:p>
                      <a:pPr marL="342900" indent="-342900" algn="l" rtl="0">
                        <a:buAutoNum type="alphaLcPeriod"/>
                      </a:pPr>
                      <a:r>
                        <a:rPr lang="en-US" sz="2400" b="0" dirty="0">
                          <a:solidFill>
                            <a:srgbClr val="FF0000"/>
                          </a:solidFill>
                          <a:latin typeface="Times New Roman" pitchFamily="18" charset="0"/>
                          <a:cs typeface="Times New Roman" pitchFamily="18" charset="0"/>
                        </a:rPr>
                        <a:t>Sudden weight loss </a:t>
                      </a:r>
                      <a:endParaRPr lang="ar-EG" sz="2400" b="0" dirty="0">
                        <a:solidFill>
                          <a:srgbClr val="FF0000"/>
                        </a:solidFill>
                        <a:latin typeface="Times New Roman" pitchFamily="18" charset="0"/>
                        <a:cs typeface="Times New Roman" pitchFamily="18" charset="0"/>
                      </a:endParaRPr>
                    </a:p>
                    <a:p>
                      <a:pPr marL="0" indent="0" algn="l" rtl="0">
                        <a:buNone/>
                      </a:pPr>
                      <a:endParaRPr lang="ar-EG" sz="2400" b="0" dirty="0">
                        <a:solidFill>
                          <a:srgbClr val="FF0000"/>
                        </a:solidFill>
                        <a:latin typeface="Times New Roman" pitchFamily="18" charset="0"/>
                        <a:cs typeface="Times New Roman" pitchFamily="18" charset="0"/>
                      </a:endParaRPr>
                    </a:p>
                    <a:p>
                      <a:pPr algn="l" rtl="0"/>
                      <a:r>
                        <a:rPr lang="ar-EG" b="1" dirty="0" err="1">
                          <a:solidFill>
                            <a:srgbClr val="FF0000"/>
                          </a:solidFill>
                          <a:latin typeface="Times New Roman" pitchFamily="18" charset="0"/>
                          <a:cs typeface="Times New Roman" pitchFamily="18" charset="0"/>
                        </a:rPr>
                        <a:t>It’s</a:t>
                      </a:r>
                      <a:r>
                        <a:rPr lang="ar-EG" b="1" dirty="0">
                          <a:solidFill>
                            <a:srgbClr val="FF0000"/>
                          </a:solidFill>
                          <a:latin typeface="Times New Roman" pitchFamily="18" charset="0"/>
                          <a:cs typeface="Times New Roman" pitchFamily="18" charset="0"/>
                        </a:rPr>
                        <a:t> </a:t>
                      </a:r>
                      <a:r>
                        <a:rPr lang="ar-EG" b="1" dirty="0" err="1">
                          <a:solidFill>
                            <a:srgbClr val="FF0000"/>
                          </a:solidFill>
                          <a:latin typeface="Times New Roman" pitchFamily="18" charset="0"/>
                          <a:cs typeface="Times New Roman" pitchFamily="18" charset="0"/>
                        </a:rPr>
                        <a:t>true</a:t>
                      </a:r>
                      <a:r>
                        <a:rPr lang="ar-EG" b="1" dirty="0">
                          <a:solidFill>
                            <a:srgbClr val="FF0000"/>
                          </a:solidFill>
                          <a:latin typeface="Times New Roman" pitchFamily="18" charset="0"/>
                          <a:cs typeface="Times New Roman" pitchFamily="18" charset="0"/>
                        </a:rPr>
                        <a:t> </a:t>
                      </a:r>
                    </a:p>
                  </a:txBody>
                  <a:tcPr/>
                </a:tc>
                <a:tc>
                  <a:txBody>
                    <a:bodyPr/>
                    <a:lstStyle/>
                    <a:p>
                      <a:pPr algn="just" rtl="0"/>
                      <a:r>
                        <a:rPr lang="en-US" sz="2400" b="0" dirty="0">
                          <a:latin typeface="Times New Roman" pitchFamily="18" charset="0"/>
                          <a:cs typeface="Times New Roman" pitchFamily="18" charset="0"/>
                        </a:rPr>
                        <a:t>An elderly patient with </a:t>
                      </a:r>
                      <a:r>
                        <a:rPr lang="en-US" sz="2400" b="0" u="sng" dirty="0">
                          <a:solidFill>
                            <a:srgbClr val="C00000"/>
                          </a:solidFill>
                          <a:latin typeface="Times New Roman" pitchFamily="18" charset="0"/>
                          <a:cs typeface="Times New Roman" pitchFamily="18" charset="0"/>
                        </a:rPr>
                        <a:t>sudden weight loss</a:t>
                      </a:r>
                      <a:r>
                        <a:rPr lang="en-US" sz="2400" b="0" dirty="0">
                          <a:latin typeface="Times New Roman" pitchFamily="18" charset="0"/>
                          <a:cs typeface="Times New Roman" pitchFamily="18" charset="0"/>
                        </a:rPr>
                        <a:t>, thirst, and confusion is seen in the clinic. Which of the following signs would be indicative of </a:t>
                      </a:r>
                    </a:p>
                    <a:p>
                      <a:pPr algn="just" rtl="0"/>
                      <a:r>
                        <a:rPr lang="en-US" sz="2400" b="0" dirty="0">
                          <a:latin typeface="Times New Roman" pitchFamily="18" charset="0"/>
                          <a:cs typeface="Times New Roman" pitchFamily="18" charset="0"/>
                        </a:rPr>
                        <a:t> dehydration? </a:t>
                      </a:r>
                    </a:p>
                    <a:p>
                      <a:pPr algn="l" rtl="0"/>
                      <a:endParaRPr lang="ar-EG" sz="2000" b="0" dirty="0">
                        <a:latin typeface="Times New Roman" pitchFamily="18" charset="0"/>
                        <a:cs typeface="Times New Roman" pitchFamily="18" charset="0"/>
                      </a:endParaRPr>
                    </a:p>
                    <a:p>
                      <a:pPr marL="342900" indent="-342900" algn="l" rtl="0">
                        <a:buAutoNum type="alphaLcPeriod"/>
                      </a:pPr>
                      <a:r>
                        <a:rPr lang="en-US" sz="2400" b="0" dirty="0">
                          <a:latin typeface="Times New Roman" pitchFamily="18" charset="0"/>
                          <a:cs typeface="Times New Roman" pitchFamily="18" charset="0"/>
                        </a:rPr>
                        <a:t>Below normal temperature </a:t>
                      </a:r>
                    </a:p>
                    <a:p>
                      <a:pPr marL="342900" indent="-342900" algn="l" rtl="0">
                        <a:buAutoNum type="alphaLcPeriod"/>
                      </a:pPr>
                      <a:r>
                        <a:rPr lang="en-US" sz="2400" b="0" dirty="0">
                          <a:latin typeface="Times New Roman" pitchFamily="18" charset="0"/>
                          <a:cs typeface="Times New Roman" pitchFamily="18" charset="0"/>
                        </a:rPr>
                        <a:t>Decreased urine-specific gravity </a:t>
                      </a:r>
                    </a:p>
                    <a:p>
                      <a:pPr marL="342900" indent="-342900" algn="l" rtl="0">
                        <a:buAutoNum type="alphaLcPeriod"/>
                      </a:pPr>
                      <a:r>
                        <a:rPr lang="en-US" sz="2400" b="0" dirty="0">
                          <a:latin typeface="Times New Roman" pitchFamily="18" charset="0"/>
                          <a:cs typeface="Times New Roman" pitchFamily="18" charset="0"/>
                        </a:rPr>
                        <a:t>Increased blood pressure </a:t>
                      </a:r>
                    </a:p>
                    <a:p>
                      <a:pPr marL="342900" indent="-342900" algn="l" rtl="0">
                        <a:buAutoNum type="alphaLcPeriod"/>
                      </a:pPr>
                      <a:r>
                        <a:rPr lang="en-US" sz="2400" b="0" dirty="0">
                          <a:solidFill>
                            <a:srgbClr val="FF0000"/>
                          </a:solidFill>
                          <a:latin typeface="Times New Roman" pitchFamily="18" charset="0"/>
                          <a:cs typeface="Times New Roman" pitchFamily="18" charset="0"/>
                        </a:rPr>
                        <a:t>Sudden weight loss</a:t>
                      </a:r>
                    </a:p>
                    <a:p>
                      <a:pPr algn="l" rtl="0"/>
                      <a:endParaRPr lang="ar-EG" b="1" dirty="0">
                        <a:solidFill>
                          <a:srgbClr val="FF0000"/>
                        </a:solidFill>
                      </a:endParaRPr>
                    </a:p>
                    <a:p>
                      <a:pPr algn="l" rtl="0"/>
                      <a:r>
                        <a:rPr lang="ar-EG" b="1" dirty="0" err="1">
                          <a:solidFill>
                            <a:srgbClr val="FF0000"/>
                          </a:solidFill>
                        </a:rPr>
                        <a:t>It’s</a:t>
                      </a:r>
                      <a:r>
                        <a:rPr lang="ar-EG" b="1" dirty="0">
                          <a:solidFill>
                            <a:srgbClr val="FF0000"/>
                          </a:solidFill>
                        </a:rPr>
                        <a:t> a </a:t>
                      </a:r>
                      <a:r>
                        <a:rPr lang="ar-EG" b="1" dirty="0" err="1">
                          <a:solidFill>
                            <a:srgbClr val="FF0000"/>
                          </a:solidFill>
                        </a:rPr>
                        <a:t>wrong</a:t>
                      </a:r>
                      <a:r>
                        <a:rPr lang="ar-EG" b="1" dirty="0">
                          <a:solidFill>
                            <a:srgbClr val="FF0000"/>
                          </a:solidFill>
                        </a:rPr>
                        <a:t> </a:t>
                      </a:r>
                    </a:p>
                  </a:txBody>
                  <a:tcPr/>
                </a:tc>
                <a:extLst>
                  <a:ext uri="{0D108BD9-81ED-4DB2-BD59-A6C34878D82A}">
                    <a16:rowId xmlns:a16="http://schemas.microsoft.com/office/drawing/2014/main" xmlns="" val="2292165817"/>
                  </a:ext>
                </a:extLst>
              </a:tr>
            </a:tbl>
          </a:graphicData>
        </a:graphic>
      </p:graphicFrame>
    </p:spTree>
    <p:extLst>
      <p:ext uri="{BB962C8B-B14F-4D97-AF65-F5344CB8AC3E}">
        <p14:creationId xmlns:p14="http://schemas.microsoft.com/office/powerpoint/2010/main" val="24851517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0EAEC7-A0AF-E807-453E-1044A26F847C}"/>
              </a:ext>
            </a:extLst>
          </p:cNvPr>
          <p:cNvSpPr>
            <a:spLocks noGrp="1"/>
          </p:cNvSpPr>
          <p:nvPr>
            <p:ph type="title"/>
          </p:nvPr>
        </p:nvSpPr>
        <p:spPr/>
        <p:txBody>
          <a:bodyPr/>
          <a:lstStyle/>
          <a:p>
            <a:r>
              <a:rPr lang="en-US" sz="3600" b="1" dirty="0">
                <a:solidFill>
                  <a:srgbClr val="FF0000"/>
                </a:solidFill>
                <a:latin typeface="Times New Roman" pitchFamily="18" charset="0"/>
                <a:cs typeface="Times New Roman" pitchFamily="18" charset="0"/>
              </a:rPr>
              <a:t>Principles for writing correct answer </a:t>
            </a:r>
            <a:r>
              <a:rPr lang="en-US" sz="2800" b="1" dirty="0">
                <a:solidFill>
                  <a:srgbClr val="FF0000"/>
                </a:solidFill>
                <a:latin typeface="Times New Roman" pitchFamily="18" charset="0"/>
                <a:cs typeface="Times New Roman" pitchFamily="18" charset="0"/>
              </a:rPr>
              <a:t>cont</a:t>
            </a:r>
            <a:r>
              <a:rPr lang="en-US" sz="3600" b="1" dirty="0">
                <a:solidFill>
                  <a:srgbClr val="FF0000"/>
                </a:solidFill>
                <a:latin typeface="Times New Roman" pitchFamily="18" charset="0"/>
                <a:cs typeface="Times New Roman" pitchFamily="18" charset="0"/>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DAED160B-C44A-C124-D5CB-054BDB5B74B4}"/>
              </a:ext>
            </a:extLst>
          </p:cNvPr>
          <p:cNvSpPr>
            <a:spLocks noGrp="1"/>
          </p:cNvSpPr>
          <p:nvPr>
            <p:ph idx="1"/>
          </p:nvPr>
        </p:nvSpPr>
        <p:spPr>
          <a:xfrm>
            <a:off x="148281" y="1186250"/>
            <a:ext cx="11205519" cy="4990714"/>
          </a:xfrm>
        </p:spPr>
        <p:txBody>
          <a:bodyPr>
            <a:normAutofit/>
          </a:bodyPr>
          <a:lstStyle/>
          <a:p>
            <a:pPr marL="0" indent="0" algn="just" rtl="0">
              <a:lnSpc>
                <a:spcPct val="200000"/>
              </a:lnSpc>
              <a:buNone/>
            </a:pPr>
            <a:r>
              <a:rPr lang="en-US" sz="2600" dirty="0">
                <a:solidFill>
                  <a:srgbClr val="7030A0"/>
                </a:solidFill>
                <a:latin typeface="Times New Roman" pitchFamily="18" charset="0"/>
                <a:cs typeface="Times New Roman" pitchFamily="18" charset="0"/>
              </a:rPr>
              <a:t>3-The correct answer should be randomly assigned to a position among the alternatives to avoid favoring a particular response choice. </a:t>
            </a:r>
          </a:p>
          <a:p>
            <a:pPr algn="just" rtl="0">
              <a:lnSpc>
                <a:spcPct val="200000"/>
              </a:lnSpc>
            </a:pPr>
            <a:r>
              <a:rPr lang="en-US" sz="2400" dirty="0">
                <a:latin typeface="Times New Roman" pitchFamily="18" charset="0"/>
                <a:cs typeface="Times New Roman" pitchFamily="18" charset="0"/>
              </a:rPr>
              <a:t>Some teachers assign the correct answer to </a:t>
            </a:r>
            <a:r>
              <a:rPr lang="en-US" sz="2400" dirty="0">
                <a:solidFill>
                  <a:srgbClr val="FF0000"/>
                </a:solidFill>
                <a:latin typeface="Times New Roman" pitchFamily="18" charset="0"/>
                <a:cs typeface="Times New Roman" pitchFamily="18" charset="0"/>
              </a:rPr>
              <a:t>the same option.</a:t>
            </a:r>
            <a:r>
              <a:rPr lang="en-US" sz="2400" dirty="0">
                <a:latin typeface="Times New Roman" pitchFamily="18" charset="0"/>
                <a:cs typeface="Times New Roman" pitchFamily="18" charset="0"/>
              </a:rPr>
              <a:t>(e.g., “c”) or, over a series of items, a </a:t>
            </a:r>
            <a:r>
              <a:rPr lang="en-US" sz="2400" dirty="0">
                <a:solidFill>
                  <a:srgbClr val="FF0000"/>
                </a:solidFill>
                <a:latin typeface="Times New Roman" pitchFamily="18" charset="0"/>
                <a:cs typeface="Times New Roman" pitchFamily="18" charset="0"/>
              </a:rPr>
              <a:t>pattern</a:t>
            </a:r>
            <a:r>
              <a:rPr lang="en-US" sz="2400" dirty="0">
                <a:latin typeface="Times New Roman" pitchFamily="18" charset="0"/>
                <a:cs typeface="Times New Roman" pitchFamily="18" charset="0"/>
              </a:rPr>
              <a:t> may develop from the placement of the correct answers (e.g., “a, b, c, d, a, b, c, d”)</a:t>
            </a:r>
          </a:p>
        </p:txBody>
      </p:sp>
    </p:spTree>
    <p:extLst>
      <p:ext uri="{BB962C8B-B14F-4D97-AF65-F5344CB8AC3E}">
        <p14:creationId xmlns:p14="http://schemas.microsoft.com/office/powerpoint/2010/main" val="25550587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40CD44-7C69-A6E9-93C9-56F46A930618}"/>
              </a:ext>
            </a:extLst>
          </p:cNvPr>
          <p:cNvSpPr>
            <a:spLocks noGrp="1"/>
          </p:cNvSpPr>
          <p:nvPr>
            <p:ph type="title"/>
          </p:nvPr>
        </p:nvSpPr>
        <p:spPr/>
        <p:txBody>
          <a:bodyPr/>
          <a:lstStyle/>
          <a:p>
            <a:r>
              <a:rPr lang="en-US" sz="3600" b="1" dirty="0">
                <a:solidFill>
                  <a:srgbClr val="FF0000"/>
                </a:solidFill>
                <a:latin typeface="Times New Roman" pitchFamily="18" charset="0"/>
                <a:cs typeface="Times New Roman" pitchFamily="18" charset="0"/>
              </a:rPr>
              <a:t>Principles for writing correct answer </a:t>
            </a:r>
            <a:r>
              <a:rPr lang="en-US" sz="2800" b="1" dirty="0">
                <a:solidFill>
                  <a:srgbClr val="FF0000"/>
                </a:solidFill>
                <a:latin typeface="Times New Roman" pitchFamily="18" charset="0"/>
                <a:cs typeface="Times New Roman" pitchFamily="18" charset="0"/>
              </a:rPr>
              <a:t>cont</a:t>
            </a:r>
            <a:r>
              <a:rPr lang="en-US" sz="3600" b="1" dirty="0">
                <a:solidFill>
                  <a:srgbClr val="FF0000"/>
                </a:solidFill>
                <a:latin typeface="Times New Roman" pitchFamily="18" charset="0"/>
                <a:cs typeface="Times New Roman" pitchFamily="18" charset="0"/>
              </a:rPr>
              <a:t>.</a:t>
            </a:r>
            <a:endParaRPr lang="ar-EG" dirty="0">
              <a:solidFill>
                <a:srgbClr val="FF0000"/>
              </a:solidFill>
            </a:endParaRPr>
          </a:p>
        </p:txBody>
      </p:sp>
      <p:sp>
        <p:nvSpPr>
          <p:cNvPr id="3" name="Content Placeholder 2">
            <a:extLst>
              <a:ext uri="{FF2B5EF4-FFF2-40B4-BE49-F238E27FC236}">
                <a16:creationId xmlns:a16="http://schemas.microsoft.com/office/drawing/2014/main" xmlns="" id="{61D7BEB8-0A55-0EE8-E813-1F4A7B7AF72A}"/>
              </a:ext>
            </a:extLst>
          </p:cNvPr>
          <p:cNvSpPr>
            <a:spLocks noGrp="1"/>
          </p:cNvSpPr>
          <p:nvPr>
            <p:ph idx="1"/>
          </p:nvPr>
        </p:nvSpPr>
        <p:spPr>
          <a:xfrm>
            <a:off x="838200" y="1690688"/>
            <a:ext cx="10515600" cy="4351338"/>
          </a:xfrm>
        </p:spPr>
        <p:txBody>
          <a:bodyPr>
            <a:normAutofit/>
          </a:bodyPr>
          <a:lstStyle/>
          <a:p>
            <a:pPr marL="0" lvl="0" indent="0" algn="just" rtl="0">
              <a:lnSpc>
                <a:spcPct val="200000"/>
              </a:lnSpc>
              <a:buNone/>
            </a:pPr>
            <a:r>
              <a:rPr lang="en-US" sz="2400" b="1" dirty="0">
                <a:solidFill>
                  <a:prstClr val="black"/>
                </a:solidFill>
                <a:latin typeface="Times New Roman" pitchFamily="18" charset="0"/>
                <a:cs typeface="Times New Roman" pitchFamily="18" charset="0"/>
              </a:rPr>
              <a:t>This potential clue can be </a:t>
            </a:r>
            <a:r>
              <a:rPr lang="en-US" sz="2400" b="1" u="sng" dirty="0">
                <a:solidFill>
                  <a:srgbClr val="FF0000"/>
                </a:solidFill>
                <a:latin typeface="Times New Roman" pitchFamily="18" charset="0"/>
                <a:cs typeface="Times New Roman" pitchFamily="18" charset="0"/>
              </a:rPr>
              <a:t>avoided by:</a:t>
            </a:r>
          </a:p>
          <a:p>
            <a:pPr lvl="0" algn="just" rtl="0">
              <a:lnSpc>
                <a:spcPct val="200000"/>
              </a:lnSpc>
            </a:pPr>
            <a:r>
              <a:rPr lang="en-US" sz="2400" dirty="0">
                <a:solidFill>
                  <a:prstClr val="black"/>
                </a:solidFill>
                <a:latin typeface="Times New Roman" pitchFamily="18" charset="0"/>
                <a:cs typeface="Times New Roman" pitchFamily="18" charset="0"/>
              </a:rPr>
              <a:t>listing the alternatives in a logical or meaningful order such as alphabetical, numerical, or chronological. </a:t>
            </a:r>
          </a:p>
          <a:p>
            <a:pPr lvl="0" algn="just" rtl="0">
              <a:lnSpc>
                <a:spcPct val="200000"/>
              </a:lnSpc>
            </a:pPr>
            <a:r>
              <a:rPr lang="en-US" sz="2400" dirty="0">
                <a:solidFill>
                  <a:prstClr val="black"/>
                </a:solidFill>
                <a:latin typeface="Times New Roman" pitchFamily="18" charset="0"/>
                <a:cs typeface="Times New Roman" pitchFamily="18" charset="0"/>
              </a:rPr>
              <a:t>the teacher also should double check the position of the correct answers on a test to confirm that they are more or less randomly distributed. </a:t>
            </a:r>
            <a:endParaRPr lang="ar-EG" sz="2400" dirty="0">
              <a:solidFill>
                <a:prstClr val="black"/>
              </a:solidFill>
              <a:latin typeface="Times New Roman" pitchFamily="18" charset="0"/>
              <a:cs typeface="Times New Roman" pitchFamily="18" charset="0"/>
            </a:endParaRPr>
          </a:p>
          <a:p>
            <a:pPr algn="l" rtl="0"/>
            <a:endParaRPr lang="ar-EG" dirty="0"/>
          </a:p>
        </p:txBody>
      </p:sp>
    </p:spTree>
    <p:extLst>
      <p:ext uri="{BB962C8B-B14F-4D97-AF65-F5344CB8AC3E}">
        <p14:creationId xmlns:p14="http://schemas.microsoft.com/office/powerpoint/2010/main" val="1915206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1926B1-802A-BC4F-F07F-844077F6C49D}"/>
              </a:ext>
            </a:extLst>
          </p:cNvPr>
          <p:cNvSpPr>
            <a:spLocks noGrp="1"/>
          </p:cNvSpPr>
          <p:nvPr>
            <p:ph type="title"/>
          </p:nvPr>
        </p:nvSpPr>
        <p:spPr/>
        <p:txBody>
          <a:bodyPr>
            <a:normAutofit/>
          </a:bodyPr>
          <a:lstStyle/>
          <a:p>
            <a:r>
              <a:rPr lang="en-US" sz="3600" b="1" dirty="0">
                <a:solidFill>
                  <a:srgbClr val="FF0000"/>
                </a:solidFill>
                <a:latin typeface="Times New Roman" pitchFamily="18" charset="0"/>
                <a:cs typeface="Times New Roman" pitchFamily="18" charset="0"/>
              </a:rPr>
              <a:t>Multiple-Choice and Multiple-Response</a:t>
            </a:r>
          </a:p>
        </p:txBody>
      </p:sp>
      <p:sp>
        <p:nvSpPr>
          <p:cNvPr id="3" name="Content Placeholder 2">
            <a:extLst>
              <a:ext uri="{FF2B5EF4-FFF2-40B4-BE49-F238E27FC236}">
                <a16:creationId xmlns:a16="http://schemas.microsoft.com/office/drawing/2014/main" xmlns="" id="{F23D6E4E-03E4-630B-62D4-4A755153AE5B}"/>
              </a:ext>
            </a:extLst>
          </p:cNvPr>
          <p:cNvSpPr>
            <a:spLocks noGrp="1"/>
          </p:cNvSpPr>
          <p:nvPr>
            <p:ph idx="1"/>
          </p:nvPr>
        </p:nvSpPr>
        <p:spPr>
          <a:xfrm>
            <a:off x="90152" y="1524000"/>
            <a:ext cx="11673223" cy="5065485"/>
          </a:xfrm>
        </p:spPr>
        <p:txBody>
          <a:bodyPr>
            <a:noAutofit/>
          </a:bodyPr>
          <a:lstStyle/>
          <a:p>
            <a:pPr marL="0" indent="0" algn="l">
              <a:lnSpc>
                <a:spcPct val="150000"/>
              </a:lnSpc>
              <a:buNone/>
            </a:pPr>
            <a:r>
              <a:rPr lang="en-US" sz="2800" dirty="0">
                <a:solidFill>
                  <a:srgbClr val="FF0000"/>
                </a:solidFill>
                <a:latin typeface="Times New Roman" panose="02020603050405020304" pitchFamily="18" charset="0"/>
                <a:cs typeface="Times New Roman" panose="02020603050405020304" pitchFamily="18" charset="0"/>
              </a:rPr>
              <a:t>Multiple-choice:</a:t>
            </a:r>
            <a:r>
              <a:rPr lang="en-US" sz="2800" dirty="0">
                <a:latin typeface="Times New Roman" panose="02020603050405020304" pitchFamily="18" charset="0"/>
                <a:cs typeface="Times New Roman" panose="02020603050405020304" pitchFamily="18" charset="0"/>
              </a:rPr>
              <a:t> This test-item format includes a question or incomplete statement, followed by a list of options that answer the question or complete the statement. It have </a:t>
            </a:r>
            <a:r>
              <a:rPr lang="en-US" sz="2800" dirty="0">
                <a:solidFill>
                  <a:srgbClr val="FF0000"/>
                </a:solidFill>
                <a:latin typeface="Times New Roman" panose="02020603050405020304" pitchFamily="18" charset="0"/>
                <a:cs typeface="Times New Roman" panose="02020603050405020304" pitchFamily="18" charset="0"/>
              </a:rPr>
              <a:t>one correct or one best answer</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lgn="l" rtl="0">
              <a:lnSpc>
                <a:spcPct val="150000"/>
              </a:lnSpc>
              <a:buNone/>
            </a:pPr>
            <a:r>
              <a:rPr lang="en-US" sz="2800" dirty="0">
                <a:solidFill>
                  <a:srgbClr val="FF0000"/>
                </a:solidFill>
                <a:latin typeface="Times New Roman" panose="02020603050405020304" pitchFamily="18" charset="0"/>
                <a:cs typeface="Times New Roman" panose="02020603050405020304" pitchFamily="18" charset="0"/>
              </a:rPr>
              <a:t>Multiple-response: </a:t>
            </a:r>
            <a:r>
              <a:rPr lang="en-US" sz="2800" dirty="0">
                <a:latin typeface="Times New Roman" panose="02020603050405020304" pitchFamily="18" charset="0"/>
                <a:cs typeface="Times New Roman" panose="02020603050405020304" pitchFamily="18" charset="0"/>
              </a:rPr>
              <a:t>items are designed similarly, although </a:t>
            </a:r>
            <a:r>
              <a:rPr lang="en-US" sz="2800" dirty="0">
                <a:solidFill>
                  <a:srgbClr val="FF0000"/>
                </a:solidFill>
                <a:latin typeface="Times New Roman" panose="02020603050405020304" pitchFamily="18" charset="0"/>
                <a:cs typeface="Times New Roman" panose="02020603050405020304" pitchFamily="18" charset="0"/>
              </a:rPr>
              <a:t>more than one </a:t>
            </a:r>
            <a:r>
              <a:rPr lang="en-US" sz="2800" dirty="0" smtClean="0">
                <a:solidFill>
                  <a:srgbClr val="FF0000"/>
                </a:solidFill>
                <a:latin typeface="Times New Roman" panose="02020603050405020304" pitchFamily="18" charset="0"/>
                <a:cs typeface="Times New Roman" panose="02020603050405020304" pitchFamily="18" charset="0"/>
              </a:rPr>
              <a:t>answer</a:t>
            </a:r>
            <a:r>
              <a:rPr lang="ar-EG"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may </a:t>
            </a:r>
            <a:r>
              <a:rPr lang="en-US" sz="2800" dirty="0">
                <a:latin typeface="Times New Roman" panose="02020603050405020304" pitchFamily="18" charset="0"/>
                <a:cs typeface="Times New Roman" panose="02020603050405020304" pitchFamily="18" charset="0"/>
              </a:rPr>
              <a:t>be </a:t>
            </a:r>
            <a:r>
              <a:rPr lang="en-US" sz="2800" dirty="0">
                <a:solidFill>
                  <a:srgbClr val="FF0000"/>
                </a:solidFill>
                <a:latin typeface="Times New Roman" panose="02020603050405020304" pitchFamily="18" charset="0"/>
                <a:cs typeface="Times New Roman" panose="02020603050405020304" pitchFamily="18" charset="0"/>
              </a:rPr>
              <a:t>correct </a:t>
            </a:r>
            <a:r>
              <a:rPr lang="ar-EG" sz="2800" dirty="0" smtClean="0">
                <a:latin typeface="Times New Roman" panose="02020603050405020304" pitchFamily="18" charset="0"/>
                <a:cs typeface="Times New Roman" panose="02020603050405020304" pitchFamily="18" charset="0"/>
              </a:rPr>
              <a:t>) </a:t>
            </a:r>
            <a:r>
              <a:rPr lang="en-US" sz="2600" dirty="0" err="1" smtClean="0">
                <a:solidFill>
                  <a:prstClr val="black"/>
                </a:solidFill>
                <a:latin typeface="Times New Roman" pitchFamily="18" charset="0"/>
                <a:cs typeface="Times New Roman" pitchFamily="18" charset="0"/>
              </a:rPr>
              <a:t>Oermann</a:t>
            </a:r>
            <a:r>
              <a:rPr lang="en-US" sz="2600" dirty="0">
                <a:solidFill>
                  <a:prstClr val="black"/>
                </a:solidFill>
                <a:latin typeface="Times New Roman" pitchFamily="18" charset="0"/>
                <a:cs typeface="Times New Roman" pitchFamily="18" charset="0"/>
              </a:rPr>
              <a:t>, </a:t>
            </a:r>
            <a:r>
              <a:rPr lang="en-US" sz="2600" dirty="0" smtClean="0">
                <a:solidFill>
                  <a:prstClr val="black"/>
                </a:solidFill>
                <a:latin typeface="Times New Roman" pitchFamily="18" charset="0"/>
                <a:cs typeface="Times New Roman" pitchFamily="18" charset="0"/>
              </a:rPr>
              <a:t>De Gagne</a:t>
            </a:r>
            <a:r>
              <a:rPr lang="ar-EG" sz="2600" dirty="0" smtClean="0">
                <a:solidFill>
                  <a:prstClr val="black"/>
                </a:solidFill>
                <a:latin typeface="Times New Roman" pitchFamily="18" charset="0"/>
                <a:cs typeface="Times New Roman" pitchFamily="18" charset="0"/>
              </a:rPr>
              <a:t> </a:t>
            </a:r>
            <a:r>
              <a:rPr lang="en-US" sz="2600" dirty="0" smtClean="0">
                <a:solidFill>
                  <a:prstClr val="black"/>
                </a:solidFill>
                <a:latin typeface="Times New Roman" pitchFamily="18" charset="0"/>
                <a:cs typeface="Times New Roman" pitchFamily="18" charset="0"/>
              </a:rPr>
              <a:t>&amp; </a:t>
            </a:r>
            <a:r>
              <a:rPr lang="en-US" sz="2600" dirty="0">
                <a:solidFill>
                  <a:prstClr val="black"/>
                </a:solidFill>
                <a:latin typeface="Times New Roman" pitchFamily="18" charset="0"/>
                <a:cs typeface="Times New Roman" pitchFamily="18" charset="0"/>
              </a:rPr>
              <a:t>Phillips, </a:t>
            </a:r>
            <a:r>
              <a:rPr lang="en-US" sz="2600" dirty="0" smtClean="0">
                <a:solidFill>
                  <a:prstClr val="black"/>
                </a:solidFill>
                <a:latin typeface="Times New Roman" pitchFamily="18" charset="0"/>
                <a:cs typeface="Times New Roman" pitchFamily="18" charset="0"/>
              </a:rPr>
              <a:t>2021).</a:t>
            </a:r>
            <a:endParaRPr lang="en-US" sz="28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xmlns="" id="{27A8757D-2CDF-CB0A-B68C-7EEE31C33118}"/>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37DB5F52-2969-A013-3BA2-AB4F9971A69F}"/>
              </a:ext>
            </a:extLst>
          </p:cNvPr>
          <p:cNvSpPr>
            <a:spLocks noGrp="1"/>
          </p:cNvSpPr>
          <p:nvPr>
            <p:ph type="sldNum" sz="quarter" idx="12"/>
          </p:nvPr>
        </p:nvSpPr>
        <p:spPr/>
        <p:txBody>
          <a:bodyPr/>
          <a:lstStyle/>
          <a:p>
            <a:fld id="{08AB70BE-1769-45B8-85A6-0C837432C7E6}" type="slidenum">
              <a:rPr lang="en-US" smtClean="0"/>
              <a:pPr/>
              <a:t>4</a:t>
            </a:fld>
            <a:endParaRPr lang="en-US"/>
          </a:p>
        </p:txBody>
      </p:sp>
    </p:spTree>
    <p:extLst>
      <p:ext uri="{BB962C8B-B14F-4D97-AF65-F5344CB8AC3E}">
        <p14:creationId xmlns:p14="http://schemas.microsoft.com/office/powerpoint/2010/main" val="31829900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10C418-4B25-463F-A38F-73800D58B874}"/>
              </a:ext>
            </a:extLst>
          </p:cNvPr>
          <p:cNvSpPr>
            <a:spLocks noGrp="1"/>
          </p:cNvSpPr>
          <p:nvPr>
            <p:ph type="title"/>
          </p:nvPr>
        </p:nvSpPr>
        <p:spPr>
          <a:xfrm>
            <a:off x="838200" y="365125"/>
            <a:ext cx="10515600" cy="1158875"/>
          </a:xfrm>
        </p:spPr>
        <p:txBody>
          <a:bodyPr>
            <a:normAutofit/>
          </a:bodyPr>
          <a:lstStyle/>
          <a:p>
            <a:r>
              <a:rPr lang="en-US" sz="3600" b="1" dirty="0">
                <a:solidFill>
                  <a:srgbClr val="FF0000"/>
                </a:solidFill>
                <a:latin typeface="Times New Roman" pitchFamily="18" charset="0"/>
                <a:cs typeface="Times New Roman" pitchFamily="18" charset="0"/>
              </a:rPr>
              <a:t>Principles for writing correct answer </a:t>
            </a:r>
            <a:r>
              <a:rPr lang="en-US" sz="2800" b="1" dirty="0">
                <a:solidFill>
                  <a:srgbClr val="FF0000"/>
                </a:solidFill>
                <a:latin typeface="Times New Roman" pitchFamily="18" charset="0"/>
                <a:cs typeface="Times New Roman" pitchFamily="18" charset="0"/>
              </a:rPr>
              <a:t>cont</a:t>
            </a:r>
            <a:r>
              <a:rPr lang="en-US" sz="3600" b="1" dirty="0">
                <a:solidFill>
                  <a:srgbClr val="FF0000"/>
                </a:solidFill>
                <a:latin typeface="Times New Roman" pitchFamily="18" charset="0"/>
                <a:cs typeface="Times New Roman" pitchFamily="18" charset="0"/>
              </a:rPr>
              <a:t>.</a:t>
            </a:r>
            <a:endParaRPr lang="en-US" dirty="0">
              <a:solidFill>
                <a:srgbClr val="FF0000"/>
              </a:solidFill>
            </a:endParaRPr>
          </a:p>
        </p:txBody>
      </p:sp>
      <p:sp>
        <p:nvSpPr>
          <p:cNvPr id="3" name="Content Placeholder 2">
            <a:extLst>
              <a:ext uri="{FF2B5EF4-FFF2-40B4-BE49-F238E27FC236}">
                <a16:creationId xmlns:a16="http://schemas.microsoft.com/office/drawing/2014/main" xmlns="" id="{00FEB363-1964-40E0-A862-C27041FE3FA0}"/>
              </a:ext>
            </a:extLst>
          </p:cNvPr>
          <p:cNvSpPr>
            <a:spLocks noGrp="1"/>
          </p:cNvSpPr>
          <p:nvPr>
            <p:ph idx="1"/>
          </p:nvPr>
        </p:nvSpPr>
        <p:spPr>
          <a:xfrm>
            <a:off x="457200" y="1524000"/>
            <a:ext cx="11201400" cy="5065485"/>
          </a:xfrm>
        </p:spPr>
        <p:txBody>
          <a:bodyPr>
            <a:normAutofit/>
          </a:bodyPr>
          <a:lstStyle/>
          <a:p>
            <a:pPr marL="0" indent="0" algn="just" rtl="0">
              <a:lnSpc>
                <a:spcPct val="150000"/>
              </a:lnSpc>
              <a:buNone/>
            </a:pPr>
            <a:r>
              <a:rPr lang="en-US" sz="3000" dirty="0">
                <a:solidFill>
                  <a:srgbClr val="7030A0"/>
                </a:solidFill>
                <a:latin typeface="Times New Roman" pitchFamily="18" charset="0"/>
                <a:cs typeface="Times New Roman" pitchFamily="18" charset="0"/>
              </a:rPr>
              <a:t>4- </a:t>
            </a:r>
            <a:r>
              <a:rPr lang="en-US" sz="2600" dirty="0">
                <a:solidFill>
                  <a:srgbClr val="7030A0"/>
                </a:solidFill>
                <a:latin typeface="Times New Roman" pitchFamily="18" charset="0"/>
                <a:cs typeface="Times New Roman" pitchFamily="18" charset="0"/>
              </a:rPr>
              <a:t>The answers should not reflect the opinion of the teacher but instead should be the ones with which experts agree or are the most probable responses. </a:t>
            </a:r>
          </a:p>
          <a:p>
            <a:pPr algn="just" rtl="0">
              <a:lnSpc>
                <a:spcPct val="150000"/>
              </a:lnSpc>
            </a:pPr>
            <a:r>
              <a:rPr lang="en-US" sz="2600" dirty="0">
                <a:latin typeface="Times New Roman" pitchFamily="18" charset="0"/>
                <a:cs typeface="Times New Roman" pitchFamily="18" charset="0"/>
              </a:rPr>
              <a:t>The answers should be consistent with the </a:t>
            </a:r>
            <a:r>
              <a:rPr lang="en-US" sz="2600" b="1" u="sng" dirty="0">
                <a:latin typeface="Times New Roman" pitchFamily="18" charset="0"/>
                <a:cs typeface="Times New Roman" pitchFamily="18" charset="0"/>
              </a:rPr>
              <a:t>literature</a:t>
            </a:r>
            <a:r>
              <a:rPr lang="en-US" sz="2600" dirty="0">
                <a:latin typeface="Times New Roman" pitchFamily="18" charset="0"/>
                <a:cs typeface="Times New Roman" pitchFamily="18" charset="0"/>
              </a:rPr>
              <a:t>. and not be answers chosen arbitrarily by the teacher. </a:t>
            </a:r>
          </a:p>
          <a:p>
            <a:pPr algn="just" rtl="0">
              <a:lnSpc>
                <a:spcPct val="150000"/>
              </a:lnSpc>
            </a:pPr>
            <a:r>
              <a:rPr lang="en-US" sz="2600" dirty="0">
                <a:latin typeface="Times New Roman" pitchFamily="18" charset="0"/>
                <a:cs typeface="Times New Roman" pitchFamily="18" charset="0"/>
              </a:rPr>
              <a:t>Alternatively, a specific authority may be </a:t>
            </a:r>
            <a:r>
              <a:rPr lang="en-US" sz="2600" b="1" u="sng" dirty="0">
                <a:latin typeface="Times New Roman" pitchFamily="18" charset="0"/>
                <a:cs typeface="Times New Roman" pitchFamily="18" charset="0"/>
              </a:rPr>
              <a:t>referenced in the stem </a:t>
            </a:r>
            <a:r>
              <a:rPr lang="en-US" sz="2600" dirty="0">
                <a:latin typeface="Times New Roman" pitchFamily="18" charset="0"/>
                <a:cs typeface="Times New Roman" pitchFamily="18" charset="0"/>
              </a:rPr>
              <a:t>(e.g., “According to the Centers for Disease Control and Prevention”).</a:t>
            </a:r>
          </a:p>
          <a:p>
            <a:pPr marL="0" indent="0" algn="just" rtl="0">
              <a:lnSpc>
                <a:spcPct val="150000"/>
              </a:lnSpc>
              <a:buNone/>
            </a:pPr>
            <a:endParaRPr lang="en-US" sz="2600" dirty="0">
              <a:solidFill>
                <a:srgbClr val="FF0000"/>
              </a:solidFill>
              <a:latin typeface="Times New Roman" pitchFamily="18" charset="0"/>
              <a:cs typeface="Times New Roman" pitchFamily="18" charset="0"/>
            </a:endParaRPr>
          </a:p>
        </p:txBody>
      </p:sp>
      <p:sp>
        <p:nvSpPr>
          <p:cNvPr id="4" name="Date Placeholder 3">
            <a:extLst>
              <a:ext uri="{FF2B5EF4-FFF2-40B4-BE49-F238E27FC236}">
                <a16:creationId xmlns:a16="http://schemas.microsoft.com/office/drawing/2014/main" xmlns="" id="{5246ADBE-C5A7-5B6E-E7D9-F22E81212AF8}"/>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0B749AF1-A20F-8861-556D-B9BEB33CC713}"/>
              </a:ext>
            </a:extLst>
          </p:cNvPr>
          <p:cNvSpPr>
            <a:spLocks noGrp="1"/>
          </p:cNvSpPr>
          <p:nvPr>
            <p:ph type="sldNum" sz="quarter" idx="12"/>
          </p:nvPr>
        </p:nvSpPr>
        <p:spPr/>
        <p:txBody>
          <a:bodyPr/>
          <a:lstStyle/>
          <a:p>
            <a:fld id="{08AB70BE-1769-45B8-85A6-0C837432C7E6}" type="slidenum">
              <a:rPr lang="en-US" smtClean="0"/>
              <a:pPr/>
              <a:t>40</a:t>
            </a:fld>
            <a:endParaRPr lang="en-US"/>
          </a:p>
        </p:txBody>
      </p:sp>
    </p:spTree>
    <p:extLst>
      <p:ext uri="{BB962C8B-B14F-4D97-AF65-F5344CB8AC3E}">
        <p14:creationId xmlns:p14="http://schemas.microsoft.com/office/powerpoint/2010/main" val="36499675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sz="4000" b="1" u="sng" dirty="0">
                <a:solidFill>
                  <a:srgbClr val="FF0000"/>
                </a:solidFill>
                <a:latin typeface="Times New Roman" pitchFamily="18" charset="0"/>
                <a:cs typeface="Times New Roman" pitchFamily="18" charset="0"/>
              </a:rPr>
              <a:t>B. The Distractors</a:t>
            </a:r>
            <a:r>
              <a:rPr lang="en-US" dirty="0">
                <a:solidFill>
                  <a:srgbClr val="FF0000"/>
                </a:solidFill>
              </a:rPr>
              <a:t/>
            </a:r>
            <a:br>
              <a:rPr lang="en-US" dirty="0">
                <a:solidFill>
                  <a:srgbClr val="FF0000"/>
                </a:solidFill>
              </a:rPr>
            </a:br>
            <a:endParaRPr lang="ar-EG" dirty="0">
              <a:solidFill>
                <a:srgbClr val="FF0000"/>
              </a:solidFill>
            </a:endParaRPr>
          </a:p>
        </p:txBody>
      </p:sp>
      <p:sp>
        <p:nvSpPr>
          <p:cNvPr id="3" name="عنصر نائب للمحتوى 2"/>
          <p:cNvSpPr>
            <a:spLocks noGrp="1"/>
          </p:cNvSpPr>
          <p:nvPr>
            <p:ph idx="1"/>
          </p:nvPr>
        </p:nvSpPr>
        <p:spPr>
          <a:xfrm>
            <a:off x="-123568" y="1612560"/>
            <a:ext cx="11705968" cy="5060089"/>
          </a:xfrm>
        </p:spPr>
        <p:txBody>
          <a:bodyPr>
            <a:normAutofit/>
          </a:bodyPr>
          <a:lstStyle/>
          <a:p>
            <a:pPr algn="just" rtl="0">
              <a:lnSpc>
                <a:spcPct val="150000"/>
              </a:lnSpc>
              <a:buFont typeface="Wingdings" pitchFamily="2" charset="2"/>
              <a:buChar char="v"/>
            </a:pPr>
            <a:r>
              <a:rPr lang="en-US" sz="2600" dirty="0">
                <a:latin typeface="Times New Roman" pitchFamily="18" charset="0"/>
                <a:cs typeface="Times New Roman" pitchFamily="18" charset="0"/>
              </a:rPr>
              <a:t>Distractors are </a:t>
            </a:r>
            <a:r>
              <a:rPr lang="en-US" sz="2600" dirty="0">
                <a:solidFill>
                  <a:srgbClr val="FF0000"/>
                </a:solidFill>
                <a:latin typeface="Times New Roman" pitchFamily="18" charset="0"/>
                <a:cs typeface="Times New Roman" pitchFamily="18" charset="0"/>
              </a:rPr>
              <a:t>the incorrect </a:t>
            </a:r>
            <a:r>
              <a:rPr lang="en-US" sz="2600" dirty="0">
                <a:latin typeface="Times New Roman" pitchFamily="18" charset="0"/>
                <a:cs typeface="Times New Roman" pitchFamily="18" charset="0"/>
              </a:rPr>
              <a:t>but </a:t>
            </a:r>
            <a:r>
              <a:rPr lang="en-US" sz="2600" dirty="0">
                <a:solidFill>
                  <a:srgbClr val="FF0000"/>
                </a:solidFill>
                <a:latin typeface="Times New Roman" pitchFamily="18" charset="0"/>
                <a:cs typeface="Times New Roman" pitchFamily="18" charset="0"/>
              </a:rPr>
              <a:t>plausible options </a:t>
            </a:r>
            <a:r>
              <a:rPr lang="en-US" sz="2600" dirty="0">
                <a:latin typeface="Times New Roman" pitchFamily="18" charset="0"/>
                <a:cs typeface="Times New Roman" pitchFamily="18" charset="0"/>
              </a:rPr>
              <a:t>offered. Distractors should </a:t>
            </a:r>
            <a:r>
              <a:rPr lang="en-US" sz="2600" dirty="0">
                <a:solidFill>
                  <a:srgbClr val="FF0000"/>
                </a:solidFill>
                <a:latin typeface="Times New Roman" pitchFamily="18" charset="0"/>
                <a:cs typeface="Times New Roman" pitchFamily="18" charset="0"/>
              </a:rPr>
              <a:t>appeal to learners </a:t>
            </a:r>
            <a:r>
              <a:rPr lang="en-US" sz="2600" dirty="0">
                <a:latin typeface="Times New Roman" pitchFamily="18" charset="0"/>
                <a:cs typeface="Times New Roman" pitchFamily="18" charset="0"/>
              </a:rPr>
              <a:t>who </a:t>
            </a:r>
            <a:r>
              <a:rPr lang="en-US" sz="2600" dirty="0">
                <a:solidFill>
                  <a:srgbClr val="FF0000"/>
                </a:solidFill>
                <a:latin typeface="Times New Roman" pitchFamily="18" charset="0"/>
                <a:cs typeface="Times New Roman" pitchFamily="18" charset="0"/>
              </a:rPr>
              <a:t>lack the knowledge </a:t>
            </a:r>
            <a:r>
              <a:rPr lang="en-US" sz="2600" dirty="0">
                <a:latin typeface="Times New Roman" pitchFamily="18" charset="0"/>
                <a:cs typeface="Times New Roman" pitchFamily="18" charset="0"/>
              </a:rPr>
              <a:t>to respond to the question </a:t>
            </a:r>
            <a:r>
              <a:rPr lang="en-US" sz="2600" dirty="0">
                <a:solidFill>
                  <a:srgbClr val="FF0000"/>
                </a:solidFill>
                <a:latin typeface="Times New Roman" pitchFamily="18" charset="0"/>
                <a:cs typeface="Times New Roman" pitchFamily="18" charset="0"/>
              </a:rPr>
              <a:t>without confusing </a:t>
            </a:r>
            <a:r>
              <a:rPr lang="en-US" sz="2600" dirty="0">
                <a:latin typeface="Times New Roman" pitchFamily="18" charset="0"/>
                <a:cs typeface="Times New Roman" pitchFamily="18" charset="0"/>
              </a:rPr>
              <a:t>those who </a:t>
            </a:r>
            <a:r>
              <a:rPr lang="en-US" sz="2600" dirty="0">
                <a:solidFill>
                  <a:srgbClr val="FF0000"/>
                </a:solidFill>
                <a:latin typeface="Times New Roman" pitchFamily="18" charset="0"/>
                <a:cs typeface="Times New Roman" pitchFamily="18" charset="0"/>
              </a:rPr>
              <a:t>know the content</a:t>
            </a:r>
            <a:r>
              <a:rPr lang="en-US" sz="2600" dirty="0">
                <a:latin typeface="Times New Roman" pitchFamily="18" charset="0"/>
                <a:cs typeface="Times New Roman" pitchFamily="18" charset="0"/>
              </a:rPr>
              <a:t>.</a:t>
            </a:r>
          </a:p>
          <a:p>
            <a:pPr algn="just" rtl="0">
              <a:lnSpc>
                <a:spcPct val="150000"/>
              </a:lnSpc>
              <a:buFont typeface="Wingdings" pitchFamily="2" charset="2"/>
              <a:buChar char="v"/>
            </a:pPr>
            <a:r>
              <a:rPr lang="en-US" sz="2600" dirty="0">
                <a:latin typeface="Times New Roman" pitchFamily="18" charset="0"/>
                <a:cs typeface="Times New Roman" pitchFamily="18" charset="0"/>
              </a:rPr>
              <a:t>In writing distractors, it is helpful to think about common errors that students make, phrases that sound correct, misperceptions students have about the content, and familiar responses not appropriate for the specific problem in the stem.</a:t>
            </a:r>
          </a:p>
          <a:p>
            <a:pPr algn="l" rtl="0"/>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Principles for writing </a:t>
            </a:r>
            <a:r>
              <a:rPr lang="en-US" sz="3600" b="1" dirty="0" err="1">
                <a:solidFill>
                  <a:srgbClr val="FF0000"/>
                </a:solidFill>
                <a:latin typeface="Times New Roman" pitchFamily="18" charset="0"/>
                <a:cs typeface="Times New Roman" pitchFamily="18" charset="0"/>
              </a:rPr>
              <a:t>distractors</a:t>
            </a:r>
            <a:r>
              <a:rPr lang="en-US" sz="3600" b="1" dirty="0">
                <a:solidFill>
                  <a:srgbClr val="FF0000"/>
                </a:solidFill>
              </a:rPr>
              <a:t/>
            </a:r>
            <a:br>
              <a:rPr lang="en-US" sz="3600" b="1" dirty="0">
                <a:solidFill>
                  <a:srgbClr val="FF0000"/>
                </a:solidFill>
              </a:rPr>
            </a:br>
            <a:endParaRPr lang="ar-EG" sz="3600" b="1" dirty="0">
              <a:solidFill>
                <a:srgbClr val="FF0000"/>
              </a:solidFill>
            </a:endParaRPr>
          </a:p>
        </p:txBody>
      </p:sp>
      <p:sp>
        <p:nvSpPr>
          <p:cNvPr id="3" name="عنصر نائب للمحتوى 2"/>
          <p:cNvSpPr>
            <a:spLocks noGrp="1"/>
          </p:cNvSpPr>
          <p:nvPr>
            <p:ph idx="1"/>
          </p:nvPr>
        </p:nvSpPr>
        <p:spPr/>
        <p:txBody>
          <a:bodyPr>
            <a:normAutofit/>
          </a:bodyPr>
          <a:lstStyle/>
          <a:p>
            <a:pPr algn="just" rtl="0">
              <a:lnSpc>
                <a:spcPct val="200000"/>
              </a:lnSpc>
              <a:buNone/>
            </a:pPr>
            <a:r>
              <a:rPr lang="en-US" dirty="0"/>
              <a:t>1- </a:t>
            </a:r>
            <a:r>
              <a:rPr lang="en-US" sz="2400" dirty="0">
                <a:latin typeface="Times New Roman" pitchFamily="18" charset="0"/>
                <a:cs typeface="Times New Roman" pitchFamily="18" charset="0"/>
              </a:rPr>
              <a:t>The </a:t>
            </a:r>
            <a:r>
              <a:rPr lang="en-US" sz="2400" dirty="0" err="1">
                <a:latin typeface="Times New Roman" pitchFamily="18" charset="0"/>
                <a:cs typeface="Times New Roman" pitchFamily="18" charset="0"/>
              </a:rPr>
              <a:t>distractors</a:t>
            </a:r>
            <a:r>
              <a:rPr lang="en-US" sz="2400" dirty="0">
                <a:latin typeface="Times New Roman" pitchFamily="18" charset="0"/>
                <a:cs typeface="Times New Roman" pitchFamily="18" charset="0"/>
              </a:rPr>
              <a:t> should be consistent grammatically and should be similar in length, detail, and complexity with each other and the correct answer.</a:t>
            </a:r>
          </a:p>
          <a:p>
            <a:pPr algn="just" rtl="0">
              <a:lnSpc>
                <a:spcPct val="200000"/>
              </a:lnSpc>
              <a:buNone/>
            </a:pPr>
            <a:r>
              <a:rPr lang="en-US" sz="2400" dirty="0">
                <a:latin typeface="Times New Roman" pitchFamily="18" charset="0"/>
                <a:cs typeface="Times New Roman" pitchFamily="18" charset="0"/>
              </a:rPr>
              <a:t>2 - The </a:t>
            </a:r>
            <a:r>
              <a:rPr lang="en-US" sz="2400" dirty="0" err="1">
                <a:latin typeface="Times New Roman" pitchFamily="18" charset="0"/>
                <a:cs typeface="Times New Roman" pitchFamily="18" charset="0"/>
              </a:rPr>
              <a:t>distractors</a:t>
            </a:r>
            <a:r>
              <a:rPr lang="en-US" sz="2400" dirty="0">
                <a:latin typeface="Times New Roman" pitchFamily="18" charset="0"/>
                <a:cs typeface="Times New Roman" pitchFamily="18" charset="0"/>
              </a:rPr>
              <a:t> should sample the same content area as the correct answer. When types of options vary, they may clue the student as to the correct response or to eliminate a particular </a:t>
            </a:r>
            <a:r>
              <a:rPr lang="en-US" sz="2400" dirty="0" err="1">
                <a:latin typeface="Times New Roman" pitchFamily="18" charset="0"/>
                <a:cs typeface="Times New Roman" pitchFamily="18" charset="0"/>
              </a:rPr>
              <a:t>distractor</a:t>
            </a:r>
            <a:r>
              <a:rPr lang="en-US" sz="2400" dirty="0">
                <a:latin typeface="Times New Roman" pitchFamily="18" charset="0"/>
                <a:cs typeface="Times New Roman" pitchFamily="18" charset="0"/>
              </a:rPr>
              <a:t>. </a:t>
            </a:r>
          </a:p>
          <a:p>
            <a:pPr algn="just" rtl="0">
              <a:buNone/>
            </a:pPr>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a:solidFill>
                  <a:srgbClr val="FF0000"/>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 Principles for writing </a:t>
            </a:r>
            <a:r>
              <a:rPr lang="en-US" b="1" dirty="0" err="1">
                <a:solidFill>
                  <a:srgbClr val="FF0000"/>
                </a:solidFill>
                <a:latin typeface="Times New Roman" pitchFamily="18" charset="0"/>
                <a:cs typeface="Times New Roman" pitchFamily="18" charset="0"/>
              </a:rPr>
              <a:t>distractors</a:t>
            </a:r>
            <a:r>
              <a:rPr lang="en-US" b="1" dirty="0">
                <a:solidFill>
                  <a:srgbClr val="FF0000"/>
                </a:solidFill>
                <a:latin typeface="Times New Roman" pitchFamily="18" charset="0"/>
                <a:cs typeface="Times New Roman" pitchFamily="18" charset="0"/>
              </a:rPr>
              <a:t> cont</a:t>
            </a:r>
            <a:r>
              <a:rPr lang="en-US" b="1" dirty="0">
                <a:solidFill>
                  <a:srgbClr val="FF0000"/>
                </a:solidFill>
              </a:rPr>
              <a:t>.,</a:t>
            </a:r>
            <a:br>
              <a:rPr lang="en-US" b="1" dirty="0">
                <a:solidFill>
                  <a:srgbClr val="FF0000"/>
                </a:solidFill>
              </a:rPr>
            </a:br>
            <a:endParaRPr lang="ar-EG" dirty="0"/>
          </a:p>
        </p:txBody>
      </p:sp>
      <p:sp>
        <p:nvSpPr>
          <p:cNvPr id="3" name="عنصر نائب للمحتوى 2"/>
          <p:cNvSpPr>
            <a:spLocks noGrp="1"/>
          </p:cNvSpPr>
          <p:nvPr>
            <p:ph idx="1"/>
          </p:nvPr>
        </p:nvSpPr>
        <p:spPr>
          <a:xfrm>
            <a:off x="234778" y="1087395"/>
            <a:ext cx="11347622" cy="5572897"/>
          </a:xfrm>
        </p:spPr>
        <p:txBody>
          <a:bodyPr>
            <a:normAutofit fontScale="25000" lnSpcReduction="20000"/>
          </a:bodyPr>
          <a:lstStyle/>
          <a:p>
            <a:pPr algn="just" rtl="0"/>
            <a:endParaRPr lang="en-US" dirty="0"/>
          </a:p>
          <a:p>
            <a:pPr algn="just" rtl="0">
              <a:lnSpc>
                <a:spcPct val="170000"/>
              </a:lnSpc>
              <a:buNone/>
            </a:pPr>
            <a:r>
              <a:rPr lang="en-US" sz="8000" u="sng" dirty="0">
                <a:latin typeface="Times New Roman" pitchFamily="18" charset="0"/>
                <a:cs typeface="Times New Roman" pitchFamily="18" charset="0"/>
              </a:rPr>
              <a:t>Example:</a:t>
            </a:r>
          </a:p>
          <a:p>
            <a:pPr algn="just" rtl="0">
              <a:lnSpc>
                <a:spcPct val="170000"/>
              </a:lnSpc>
              <a:buNone/>
            </a:pPr>
            <a:r>
              <a:rPr lang="en-US" sz="8000" b="1" dirty="0">
                <a:latin typeface="Times New Roman" pitchFamily="18" charset="0"/>
                <a:cs typeface="Times New Roman" pitchFamily="18" charset="0"/>
              </a:rPr>
              <a:t>In planning teaching for a patient with a hiatal hernia, which of these factors should be assessed? </a:t>
            </a:r>
          </a:p>
          <a:p>
            <a:pPr marL="514350" indent="-514350" algn="just" rtl="0">
              <a:lnSpc>
                <a:spcPct val="170000"/>
              </a:lnSpc>
              <a:buAutoNum type="alphaLcPeriod"/>
            </a:pPr>
            <a:r>
              <a:rPr lang="en-US" sz="8000" dirty="0">
                <a:latin typeface="Times New Roman" pitchFamily="18" charset="0"/>
                <a:cs typeface="Times New Roman" pitchFamily="18" charset="0"/>
              </a:rPr>
              <a:t>Amount of lifting done at work* </a:t>
            </a:r>
          </a:p>
          <a:p>
            <a:pPr marL="514350" indent="-514350" algn="just" rtl="0">
              <a:lnSpc>
                <a:spcPct val="170000"/>
              </a:lnSpc>
              <a:buAutoNum type="alphaLcPeriod"/>
            </a:pPr>
            <a:r>
              <a:rPr lang="en-US" sz="8000" dirty="0">
                <a:latin typeface="Times New Roman" pitchFamily="18" charset="0"/>
                <a:cs typeface="Times New Roman" pitchFamily="18" charset="0"/>
              </a:rPr>
              <a:t>Number of breaks allowed </a:t>
            </a:r>
          </a:p>
          <a:p>
            <a:pPr marL="514350" indent="-514350" algn="just" rtl="0">
              <a:lnSpc>
                <a:spcPct val="170000"/>
              </a:lnSpc>
              <a:buAutoNum type="alphaLcPeriod"/>
            </a:pPr>
            <a:r>
              <a:rPr lang="en-US" sz="8000" dirty="0">
                <a:latin typeface="Times New Roman" pitchFamily="18" charset="0"/>
                <a:cs typeface="Times New Roman" pitchFamily="18" charset="0"/>
              </a:rPr>
              <a:t> Stress of the job</a:t>
            </a:r>
          </a:p>
          <a:p>
            <a:pPr marL="514350" indent="-514350" algn="just" rtl="0">
              <a:lnSpc>
                <a:spcPct val="170000"/>
              </a:lnSpc>
              <a:buAutoNum type="alphaLcPeriod"/>
            </a:pPr>
            <a:r>
              <a:rPr lang="en-US" sz="8000" dirty="0">
                <a:latin typeface="Times New Roman" pitchFamily="18" charset="0"/>
                <a:cs typeface="Times New Roman" pitchFamily="18" charset="0"/>
              </a:rPr>
              <a:t> Use of high-sodium foods</a:t>
            </a:r>
          </a:p>
          <a:p>
            <a:pPr algn="just" rtl="0">
              <a:lnSpc>
                <a:spcPct val="170000"/>
              </a:lnSpc>
              <a:buFont typeface="Wingdings" pitchFamily="2" charset="2"/>
              <a:buChar char="q"/>
            </a:pPr>
            <a:r>
              <a:rPr lang="en-US" sz="8000" dirty="0">
                <a:latin typeface="Times New Roman" pitchFamily="18" charset="0"/>
                <a:cs typeface="Times New Roman" pitchFamily="18" charset="0"/>
              </a:rPr>
              <a:t>In this example options </a:t>
            </a:r>
            <a:r>
              <a:rPr lang="en-US" sz="8000" dirty="0">
                <a:solidFill>
                  <a:srgbClr val="FF0000"/>
                </a:solidFill>
                <a:latin typeface="Times New Roman" pitchFamily="18" charset="0"/>
                <a:cs typeface="Times New Roman" pitchFamily="18" charset="0"/>
              </a:rPr>
              <a:t>“a,” “b,” and “c” </a:t>
            </a:r>
            <a:r>
              <a:rPr lang="en-US" sz="8000" dirty="0">
                <a:latin typeface="Times New Roman" pitchFamily="18" charset="0"/>
                <a:cs typeface="Times New Roman" pitchFamily="18" charset="0"/>
              </a:rPr>
              <a:t>pertain to factors in the </a:t>
            </a:r>
            <a:r>
              <a:rPr lang="en-US" sz="8000" dirty="0">
                <a:solidFill>
                  <a:srgbClr val="FF0000"/>
                </a:solidFill>
                <a:latin typeface="Times New Roman" pitchFamily="18" charset="0"/>
                <a:cs typeface="Times New Roman" pitchFamily="18" charset="0"/>
              </a:rPr>
              <a:t>workplace</a:t>
            </a:r>
            <a:r>
              <a:rPr lang="en-US" sz="8000" dirty="0">
                <a:latin typeface="Times New Roman" pitchFamily="18" charset="0"/>
                <a:cs typeface="Times New Roman" pitchFamily="18" charset="0"/>
              </a:rPr>
              <a:t>. Because option </a:t>
            </a:r>
            <a:r>
              <a:rPr lang="en-US" sz="8000" dirty="0">
                <a:solidFill>
                  <a:srgbClr val="FF0000"/>
                </a:solidFill>
                <a:latin typeface="Times New Roman" pitchFamily="18" charset="0"/>
                <a:cs typeface="Times New Roman" pitchFamily="18" charset="0"/>
              </a:rPr>
              <a:t>“d”</a:t>
            </a:r>
            <a:r>
              <a:rPr lang="en-US" sz="8000" dirty="0">
                <a:latin typeface="Times New Roman" pitchFamily="18" charset="0"/>
                <a:cs typeface="Times New Roman" pitchFamily="18" charset="0"/>
              </a:rPr>
              <a:t> relates to </a:t>
            </a:r>
            <a:r>
              <a:rPr lang="en-US" sz="8000" dirty="0">
                <a:solidFill>
                  <a:srgbClr val="FF0000"/>
                </a:solidFill>
                <a:latin typeface="Times New Roman" pitchFamily="18" charset="0"/>
                <a:cs typeface="Times New Roman" pitchFamily="18" charset="0"/>
              </a:rPr>
              <a:t>diet</a:t>
            </a:r>
            <a:r>
              <a:rPr lang="en-US" sz="8000" dirty="0">
                <a:latin typeface="Times New Roman" pitchFamily="18" charset="0"/>
                <a:cs typeface="Times New Roman" pitchFamily="18" charset="0"/>
              </a:rPr>
              <a:t>, it may clue the student to omit it. </a:t>
            </a:r>
          </a:p>
          <a:p>
            <a:pPr algn="just" rtl="0">
              <a:lnSpc>
                <a:spcPct val="170000"/>
              </a:lnSpc>
              <a:buFont typeface="Wingdings" pitchFamily="2" charset="2"/>
              <a:buChar char="q"/>
            </a:pPr>
            <a:r>
              <a:rPr lang="en-US" sz="8000" dirty="0">
                <a:solidFill>
                  <a:srgbClr val="FF0000"/>
                </a:solidFill>
                <a:latin typeface="Times New Roman" pitchFamily="18" charset="0"/>
                <a:cs typeface="Times New Roman" pitchFamily="18" charset="0"/>
              </a:rPr>
              <a:t>A better alternative </a:t>
            </a:r>
            <a:r>
              <a:rPr lang="en-US" sz="8000" dirty="0">
                <a:latin typeface="Times New Roman" pitchFamily="18" charset="0"/>
                <a:cs typeface="Times New Roman" pitchFamily="18" charset="0"/>
              </a:rPr>
              <a:t>for “d” would be </a:t>
            </a:r>
            <a:r>
              <a:rPr lang="en-US" sz="8000" dirty="0">
                <a:solidFill>
                  <a:srgbClr val="FF0000"/>
                </a:solidFill>
                <a:latin typeface="Times New Roman" pitchFamily="18" charset="0"/>
                <a:cs typeface="Times New Roman" pitchFamily="18" charset="0"/>
              </a:rPr>
              <a:t>another factor to assess in the work setting such as how tiring the job is. </a:t>
            </a:r>
          </a:p>
          <a:p>
            <a:pPr rtl="0"/>
            <a:endParaRPr lang="ar-EG" dirty="0"/>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Principles for writing </a:t>
            </a:r>
            <a:r>
              <a:rPr lang="en-US" sz="3600" b="1" dirty="0" err="1">
                <a:solidFill>
                  <a:srgbClr val="FF0000"/>
                </a:solidFill>
                <a:latin typeface="Times New Roman" pitchFamily="18" charset="0"/>
                <a:cs typeface="Times New Roman" pitchFamily="18" charset="0"/>
              </a:rPr>
              <a:t>distractors</a:t>
            </a:r>
            <a:r>
              <a:rPr lang="en-US" sz="3600" b="1" dirty="0">
                <a:solidFill>
                  <a:srgbClr val="FF0000"/>
                </a:solidFill>
                <a:latin typeface="Times New Roman" pitchFamily="18" charset="0"/>
                <a:cs typeface="Times New Roman" pitchFamily="18" charset="0"/>
              </a:rPr>
              <a:t> cont.</a:t>
            </a:r>
            <a:r>
              <a:rPr lang="en-US" sz="3600" b="1" dirty="0">
                <a:solidFill>
                  <a:srgbClr val="FF0000"/>
                </a:solidFill>
              </a:rPr>
              <a:t>,</a:t>
            </a:r>
            <a:r>
              <a:rPr lang="en-US" sz="3600" dirty="0">
                <a:solidFill>
                  <a:srgbClr val="FF0000"/>
                </a:solidFill>
              </a:rPr>
              <a:t/>
            </a:r>
            <a:br>
              <a:rPr lang="en-US" sz="3600" dirty="0">
                <a:solidFill>
                  <a:srgbClr val="FF0000"/>
                </a:solidFill>
              </a:rPr>
            </a:br>
            <a:endParaRPr lang="ar-EG" sz="3600" dirty="0">
              <a:solidFill>
                <a:srgbClr val="FF0000"/>
              </a:solidFill>
            </a:endParaRPr>
          </a:p>
        </p:txBody>
      </p:sp>
      <p:sp>
        <p:nvSpPr>
          <p:cNvPr id="3" name="عنصر نائب للمحتوى 2"/>
          <p:cNvSpPr>
            <a:spLocks noGrp="1"/>
          </p:cNvSpPr>
          <p:nvPr>
            <p:ph idx="1"/>
          </p:nvPr>
        </p:nvSpPr>
        <p:spPr/>
        <p:txBody>
          <a:bodyPr>
            <a:normAutofit/>
          </a:bodyPr>
          <a:lstStyle/>
          <a:p>
            <a:pPr algn="just" rtl="0">
              <a:lnSpc>
                <a:spcPct val="150000"/>
              </a:lnSpc>
              <a:buNone/>
            </a:pPr>
            <a:r>
              <a:rPr lang="en-US" dirty="0"/>
              <a:t>3-  </a:t>
            </a:r>
            <a:r>
              <a:rPr lang="en-US" dirty="0">
                <a:solidFill>
                  <a:srgbClr val="FF0000"/>
                </a:solidFill>
                <a:latin typeface="Times New Roman" pitchFamily="18" charset="0"/>
                <a:cs typeface="Times New Roman" pitchFamily="18" charset="0"/>
              </a:rPr>
              <a:t>Avoid using “all of the above” and “none of the above</a:t>
            </a:r>
            <a:r>
              <a:rPr lang="en-US" dirty="0">
                <a:latin typeface="Times New Roman" pitchFamily="18" charset="0"/>
                <a:cs typeface="Times New Roman" pitchFamily="18" charset="0"/>
              </a:rPr>
              <a:t>” in a multiple choice item. These give students an opportunity to get the question correct even if they don’t fully understand the material, by just identifying one alternative as correct or incorrect.</a:t>
            </a: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solidFill>
                  <a:srgbClr val="FF0000"/>
                </a:solidFill>
                <a:latin typeface="Times New Roman" pitchFamily="18" charset="0"/>
                <a:cs typeface="Times New Roman" pitchFamily="18" charset="0"/>
              </a:rPr>
              <a:t>Principles for writing distractors </a:t>
            </a:r>
            <a:r>
              <a:rPr lang="en-US" sz="3600" b="1" dirty="0">
                <a:solidFill>
                  <a:srgbClr val="FF0000"/>
                </a:solidFill>
                <a:latin typeface="Times New Roman" pitchFamily="18" charset="0"/>
                <a:cs typeface="Times New Roman" pitchFamily="18" charset="0"/>
              </a:rPr>
              <a:t>cont.,</a:t>
            </a:r>
            <a:r>
              <a:rPr lang="en-US" dirty="0">
                <a:solidFill>
                  <a:srgbClr val="FF0000"/>
                </a:solidFill>
                <a:latin typeface="Times New Roman" pitchFamily="18" charset="0"/>
                <a:cs typeface="Times New Roman" pitchFamily="18" charset="0"/>
              </a:rPr>
              <a:t/>
            </a:r>
            <a:br>
              <a:rPr lang="en-US" dirty="0">
                <a:solidFill>
                  <a:srgbClr val="FF0000"/>
                </a:solidFill>
                <a:latin typeface="Times New Roman" pitchFamily="18" charset="0"/>
                <a:cs typeface="Times New Roman" pitchFamily="18" charset="0"/>
              </a:rPr>
            </a:br>
            <a:endParaRPr lang="ar-EG" dirty="0">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a:bodyPr>
          <a:lstStyle/>
          <a:p>
            <a:pPr algn="just" rtl="0">
              <a:buNone/>
            </a:pPr>
            <a:r>
              <a:rPr lang="en-US" b="1" u="sng" dirty="0">
                <a:latin typeface="Times New Roman" pitchFamily="18" charset="0"/>
                <a:cs typeface="Times New Roman" pitchFamily="18" charset="0"/>
              </a:rPr>
              <a:t>Example:</a:t>
            </a:r>
            <a:endParaRPr lang="en-US" b="1" dirty="0">
              <a:latin typeface="Times New Roman" pitchFamily="18" charset="0"/>
              <a:cs typeface="Times New Roman" pitchFamily="18" charset="0"/>
            </a:endParaRPr>
          </a:p>
          <a:p>
            <a:pPr lvl="0" algn="just" rtl="0">
              <a:buNone/>
            </a:pPr>
            <a:r>
              <a:rPr lang="en-US" dirty="0">
                <a:latin typeface="Times New Roman" pitchFamily="18" charset="0"/>
                <a:cs typeface="Times New Roman" pitchFamily="18" charset="0"/>
              </a:rPr>
              <a:t>Which of the following are signs of hypoglycemia?</a:t>
            </a:r>
          </a:p>
          <a:p>
            <a:pPr marL="514350" lvl="0" indent="-514350" algn="just" rtl="0">
              <a:buAutoNum type="alphaUcParenR"/>
            </a:pPr>
            <a:r>
              <a:rPr lang="en-US" dirty="0">
                <a:latin typeface="Times New Roman" pitchFamily="18" charset="0"/>
                <a:cs typeface="Times New Roman" pitchFamily="18" charset="0"/>
              </a:rPr>
              <a:t>Sweating</a:t>
            </a:r>
          </a:p>
          <a:p>
            <a:pPr marL="514350" lvl="0" indent="-514350" algn="just" rtl="0">
              <a:buAutoNum type="alphaUcParenR"/>
            </a:pPr>
            <a:r>
              <a:rPr lang="en-US" dirty="0">
                <a:latin typeface="Times New Roman" pitchFamily="18" charset="0"/>
                <a:cs typeface="Times New Roman" pitchFamily="18" charset="0"/>
              </a:rPr>
              <a:t>Confusion</a:t>
            </a:r>
          </a:p>
          <a:p>
            <a:pPr marL="514350" lvl="0" indent="-514350" algn="just" rtl="0">
              <a:buAutoNum type="alphaUcParenR"/>
            </a:pPr>
            <a:r>
              <a:rPr lang="en-US" dirty="0">
                <a:latin typeface="Times New Roman" pitchFamily="18" charset="0"/>
                <a:cs typeface="Times New Roman" pitchFamily="18" charset="0"/>
              </a:rPr>
              <a:t>Tremors</a:t>
            </a:r>
          </a:p>
          <a:p>
            <a:pPr marL="514350" lvl="0" indent="-514350" algn="just" rtl="0">
              <a:buAutoNum type="alphaUcParenR"/>
            </a:pPr>
            <a:r>
              <a:rPr lang="en-US" dirty="0">
                <a:latin typeface="Times New Roman" pitchFamily="18" charset="0"/>
                <a:cs typeface="Times New Roman" pitchFamily="18" charset="0"/>
              </a:rPr>
              <a:t>All of the above</a:t>
            </a:r>
            <a:endParaRPr lang="ar-EG" dirty="0">
              <a:latin typeface="Times New Roman" pitchFamily="18" charset="0"/>
              <a:cs typeface="Times New Roman" pitchFamily="18" charset="0"/>
            </a:endParaRPr>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45</a:t>
            </a:fld>
            <a:endParaRPr lang="en-US"/>
          </a:p>
        </p:txBody>
      </p:sp>
      <p:pic>
        <p:nvPicPr>
          <p:cNvPr id="7" name="Picture 2">
            <a:extLst>
              <a:ext uri="{FF2B5EF4-FFF2-40B4-BE49-F238E27FC236}">
                <a16:creationId xmlns:a16="http://schemas.microsoft.com/office/drawing/2014/main" xmlns="" id="{60482805-113A-F55D-1536-125593FD41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7208" y="3826672"/>
            <a:ext cx="2828925"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Principles for writing </a:t>
            </a:r>
            <a:r>
              <a:rPr lang="en-US" sz="3600" b="1" dirty="0" err="1">
                <a:solidFill>
                  <a:srgbClr val="FF0000"/>
                </a:solidFill>
                <a:latin typeface="Times New Roman" pitchFamily="18" charset="0"/>
                <a:cs typeface="Times New Roman" pitchFamily="18" charset="0"/>
              </a:rPr>
              <a:t>distractors</a:t>
            </a:r>
            <a:r>
              <a:rPr lang="en-US" sz="3600" b="1" dirty="0">
                <a:solidFill>
                  <a:srgbClr val="FF0000"/>
                </a:solidFill>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cont.,</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lnSpcReduction="10000"/>
          </a:bodyPr>
          <a:lstStyle/>
          <a:p>
            <a:pPr algn="just" rtl="0">
              <a:lnSpc>
                <a:spcPct val="150000"/>
              </a:lnSpc>
              <a:buNone/>
            </a:pPr>
            <a:r>
              <a:rPr lang="en-US" dirty="0">
                <a:solidFill>
                  <a:srgbClr val="FF0000"/>
                </a:solidFill>
                <a:latin typeface="Times New Roman" pitchFamily="18" charset="0"/>
                <a:cs typeface="Times New Roman" pitchFamily="18" charset="0"/>
              </a:rPr>
              <a:t>4-Omit terms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such as “always,” “never,” “sometimes,” “occasionally,” and similar ones from the </a:t>
            </a:r>
            <a:r>
              <a:rPr lang="en-US" dirty="0" err="1">
                <a:solidFill>
                  <a:srgbClr val="FF0000"/>
                </a:solidFill>
                <a:latin typeface="Times New Roman" pitchFamily="18" charset="0"/>
                <a:cs typeface="Times New Roman" pitchFamily="18" charset="0"/>
              </a:rPr>
              <a:t>distractors</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Terms such as always and never suggest that the alternatives are incorrect because rarely does a situation occur always or never, particularly in patient care.</a:t>
            </a:r>
          </a:p>
          <a:p>
            <a:pPr algn="just" rtl="0">
              <a:lnSpc>
                <a:spcPct val="150000"/>
              </a:lnSpc>
              <a:buNone/>
            </a:pPr>
            <a:r>
              <a:rPr lang="en-US" dirty="0">
                <a:solidFill>
                  <a:srgbClr val="00B0F0"/>
                </a:solidFill>
                <a:latin typeface="Times New Roman" pitchFamily="18" charset="0"/>
                <a:cs typeface="Times New Roman" pitchFamily="18" charset="0"/>
              </a:rPr>
              <a:t>5- Avoid using </a:t>
            </a:r>
            <a:r>
              <a:rPr lang="en-US" dirty="0" err="1">
                <a:solidFill>
                  <a:srgbClr val="00B0F0"/>
                </a:solidFill>
                <a:latin typeface="Times New Roman" pitchFamily="18" charset="0"/>
                <a:cs typeface="Times New Roman" pitchFamily="18" charset="0"/>
              </a:rPr>
              <a:t>distractors</a:t>
            </a:r>
            <a:r>
              <a:rPr lang="en-US" dirty="0">
                <a:solidFill>
                  <a:srgbClr val="00B0F0"/>
                </a:solidFill>
                <a:latin typeface="Times New Roman" pitchFamily="18" charset="0"/>
                <a:cs typeface="Times New Roman" pitchFamily="18" charset="0"/>
              </a:rPr>
              <a:t> that are essentially the same.</a:t>
            </a: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solidFill>
                  <a:srgbClr val="FF0000"/>
                </a:solidFill>
                <a:latin typeface="Times New Roman" pitchFamily="18" charset="0"/>
                <a:cs typeface="Times New Roman" pitchFamily="18" charset="0"/>
              </a:rPr>
              <a:t>Principles for writing </a:t>
            </a:r>
            <a:r>
              <a:rPr lang="en-US" b="1" dirty="0" err="1">
                <a:solidFill>
                  <a:srgbClr val="FF0000"/>
                </a:solidFill>
                <a:latin typeface="Times New Roman" pitchFamily="18" charset="0"/>
                <a:cs typeface="Times New Roman" pitchFamily="18" charset="0"/>
              </a:rPr>
              <a:t>distractors</a:t>
            </a:r>
            <a:r>
              <a:rPr lang="en-US" b="1" dirty="0">
                <a:solidFill>
                  <a:srgbClr val="FF0000"/>
                </a:solidFill>
                <a:latin typeface="Times New Roman" pitchFamily="18" charset="0"/>
                <a:cs typeface="Times New Roman" pitchFamily="18" charset="0"/>
              </a:rPr>
              <a:t> cont</a:t>
            </a:r>
            <a:r>
              <a:rPr lang="en-US" b="1" dirty="0">
                <a:solidFill>
                  <a:srgbClr val="FF0000"/>
                </a:solidFill>
              </a:rPr>
              <a:t>.,</a:t>
            </a:r>
            <a:r>
              <a:rPr lang="en-US" dirty="0">
                <a:solidFill>
                  <a:srgbClr val="FF0000"/>
                </a:solidFill>
              </a:rPr>
              <a:t/>
            </a:r>
            <a:br>
              <a:rPr lang="en-US" dirty="0">
                <a:solidFill>
                  <a:srgbClr val="FF0000"/>
                </a:solidFill>
              </a:rPr>
            </a:br>
            <a:endParaRPr lang="ar-EG" dirty="0"/>
          </a:p>
        </p:txBody>
      </p:sp>
      <p:sp>
        <p:nvSpPr>
          <p:cNvPr id="3" name="عنصر نائب للمحتوى 2"/>
          <p:cNvSpPr>
            <a:spLocks noGrp="1"/>
          </p:cNvSpPr>
          <p:nvPr>
            <p:ph idx="1"/>
          </p:nvPr>
        </p:nvSpPr>
        <p:spPr/>
        <p:txBody>
          <a:bodyPr/>
          <a:lstStyle/>
          <a:p>
            <a:pPr algn="just" rtl="0">
              <a:buNone/>
            </a:pPr>
            <a:r>
              <a:rPr lang="en-US" sz="3300" b="1" u="sng" dirty="0">
                <a:latin typeface="Times New Roman" pitchFamily="18" charset="0"/>
                <a:cs typeface="Times New Roman" pitchFamily="18" charset="0"/>
              </a:rPr>
              <a:t>Example </a:t>
            </a:r>
            <a:endParaRPr lang="en-US" sz="3300" dirty="0">
              <a:latin typeface="Times New Roman" pitchFamily="18" charset="0"/>
              <a:cs typeface="Times New Roman" pitchFamily="18" charset="0"/>
            </a:endParaRPr>
          </a:p>
          <a:p>
            <a:pPr lvl="0" algn="just" rtl="0">
              <a:buNone/>
            </a:pPr>
            <a:r>
              <a:rPr lang="en-US" b="1" dirty="0">
                <a:latin typeface="Times New Roman" pitchFamily="18" charset="0"/>
                <a:cs typeface="Times New Roman" pitchFamily="18" charset="0"/>
              </a:rPr>
              <a:t>What is an early sign of hypoxia?</a:t>
            </a:r>
          </a:p>
          <a:p>
            <a:pPr marL="514350" lvl="0" indent="-514350" algn="just" rtl="0">
              <a:buAutoNum type="alphaUcParenR"/>
            </a:pPr>
            <a:r>
              <a:rPr lang="en-US" b="1" dirty="0">
                <a:latin typeface="Times New Roman" pitchFamily="18" charset="0"/>
                <a:cs typeface="Times New Roman" pitchFamily="18" charset="0"/>
              </a:rPr>
              <a:t>Restlessness </a:t>
            </a:r>
          </a:p>
          <a:p>
            <a:pPr marL="514350" lvl="0" indent="-514350" algn="just" rtl="0">
              <a:buAutoNum type="alphaUcParenR"/>
            </a:pPr>
            <a:r>
              <a:rPr lang="en-US" b="1" dirty="0">
                <a:latin typeface="Times New Roman" pitchFamily="18" charset="0"/>
                <a:cs typeface="Times New Roman" pitchFamily="18" charset="0"/>
              </a:rPr>
              <a:t>Anxiety</a:t>
            </a:r>
          </a:p>
          <a:p>
            <a:pPr marL="514350" lvl="0" indent="-514350" algn="just" rtl="0">
              <a:buAutoNum type="alphaUcParenR"/>
            </a:pPr>
            <a:r>
              <a:rPr lang="en-US" b="1" dirty="0">
                <a:latin typeface="Times New Roman" pitchFamily="18" charset="0"/>
                <a:cs typeface="Times New Roman" pitchFamily="18" charset="0"/>
              </a:rPr>
              <a:t> Agitation</a:t>
            </a:r>
            <a:r>
              <a:rPr lang="ar-EG"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pPr marL="514350" lvl="0" indent="-514350" algn="just" rtl="0">
              <a:buAutoNum type="alphaUcParenR"/>
            </a:pPr>
            <a:r>
              <a:rPr lang="en-US" b="1" dirty="0">
                <a:latin typeface="Times New Roman" pitchFamily="18" charset="0"/>
                <a:cs typeface="Times New Roman" pitchFamily="18" charset="0"/>
              </a:rPr>
              <a:t>Nervousness</a:t>
            </a:r>
          </a:p>
          <a:p>
            <a:pPr marL="0" lvl="0" indent="0" algn="just" rtl="0">
              <a:buNone/>
            </a:pPr>
            <a:r>
              <a:rPr lang="en-US" sz="3600" dirty="0">
                <a:solidFill>
                  <a:prstClr val="black"/>
                </a:solidFill>
                <a:latin typeface="Times New Roman" pitchFamily="18" charset="0"/>
                <a:cs typeface="Times New Roman" pitchFamily="18" charset="0"/>
              </a:rPr>
              <a:t>alternatives “</a:t>
            </a:r>
            <a:r>
              <a:rPr lang="en-US" sz="3600" dirty="0" err="1">
                <a:solidFill>
                  <a:prstClr val="black"/>
                </a:solidFill>
                <a:latin typeface="Times New Roman" pitchFamily="18" charset="0"/>
                <a:cs typeface="Times New Roman" pitchFamily="18" charset="0"/>
              </a:rPr>
              <a:t>b,c,d</a:t>
            </a:r>
            <a:r>
              <a:rPr lang="en-US" sz="3600" dirty="0">
                <a:solidFill>
                  <a:prstClr val="black"/>
                </a:solidFill>
                <a:latin typeface="Times New Roman" pitchFamily="18" charset="0"/>
                <a:cs typeface="Times New Roman" pitchFamily="18" charset="0"/>
              </a:rPr>
              <a:t>” are essentially the same</a:t>
            </a:r>
            <a:r>
              <a:rPr lang="en-US" sz="3600" dirty="0">
                <a:solidFill>
                  <a:prstClr val="black"/>
                </a:solidFill>
              </a:rPr>
              <a:t>.</a:t>
            </a:r>
            <a:endParaRPr lang="ar-EG" dirty="0"/>
          </a:p>
          <a:p>
            <a:endParaRPr lang="ar-EG" dirty="0"/>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47</a:t>
            </a:fld>
            <a:endParaRPr lang="en-US"/>
          </a:p>
        </p:txBody>
      </p:sp>
      <p:pic>
        <p:nvPicPr>
          <p:cNvPr id="7" name="Picture 2">
            <a:extLst>
              <a:ext uri="{FF2B5EF4-FFF2-40B4-BE49-F238E27FC236}">
                <a16:creationId xmlns:a16="http://schemas.microsoft.com/office/drawing/2014/main" xmlns="" id="{C1E91243-14AE-EB82-4F05-8E5BBA8362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6819" y="2859485"/>
            <a:ext cx="3527792" cy="2007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en-US" sz="3600" b="1" dirty="0">
                <a:solidFill>
                  <a:srgbClr val="FF0000"/>
                </a:solidFill>
                <a:latin typeface="Times New Roman" pitchFamily="18" charset="0"/>
                <a:cs typeface="Times New Roman" pitchFamily="18" charset="0"/>
              </a:rPr>
              <a:t>Variation of multiple-choice items</a:t>
            </a:r>
            <a:endParaRPr lang="ar-EG" sz="3600" b="1"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92500"/>
          </a:bodyPr>
          <a:lstStyle/>
          <a:p>
            <a:pPr algn="just" rtl="0">
              <a:lnSpc>
                <a:spcPct val="150000"/>
              </a:lnSpc>
              <a:buFont typeface="Wingdings" pitchFamily="2" charset="2"/>
              <a:buChar char="v"/>
            </a:pPr>
            <a:r>
              <a:rPr lang="en-US" b="1" dirty="0">
                <a:latin typeface="Times New Roman" pitchFamily="18" charset="0"/>
                <a:cs typeface="Times New Roman" pitchFamily="18" charset="0"/>
              </a:rPr>
              <a:t> A multiple-choice item </a:t>
            </a:r>
            <a:r>
              <a:rPr lang="en-US" dirty="0">
                <a:latin typeface="Times New Roman" pitchFamily="18" charset="0"/>
                <a:cs typeface="Times New Roman" pitchFamily="18" charset="0"/>
              </a:rPr>
              <a:t>can be combined with </a:t>
            </a:r>
            <a:r>
              <a:rPr lang="en-US" dirty="0">
                <a:solidFill>
                  <a:srgbClr val="FF0000"/>
                </a:solidFill>
                <a:latin typeface="Times New Roman" pitchFamily="18" charset="0"/>
                <a:cs typeface="Times New Roman" pitchFamily="18" charset="0"/>
              </a:rPr>
              <a:t>short-answer or essay</a:t>
            </a:r>
            <a:r>
              <a:rPr lang="en-US" dirty="0">
                <a:latin typeface="Times New Roman" pitchFamily="18" charset="0"/>
                <a:cs typeface="Times New Roman" pitchFamily="18" charset="0"/>
              </a:rPr>
              <a:t>. </a:t>
            </a:r>
          </a:p>
          <a:p>
            <a:pPr algn="just" rtl="0">
              <a:lnSpc>
                <a:spcPct val="150000"/>
              </a:lnSpc>
              <a:buFont typeface="Wingdings" pitchFamily="2" charset="2"/>
              <a:buChar char="v"/>
            </a:pPr>
            <a:r>
              <a:rPr lang="en-US" dirty="0">
                <a:latin typeface="Times New Roman" pitchFamily="18" charset="0"/>
                <a:cs typeface="Times New Roman" pitchFamily="18" charset="0"/>
              </a:rPr>
              <a:t>After answering a multiple-choice item, students develop </a:t>
            </a:r>
            <a:r>
              <a:rPr lang="en-US" dirty="0">
                <a:solidFill>
                  <a:srgbClr val="FF0000"/>
                </a:solidFill>
                <a:latin typeface="Times New Roman" pitchFamily="18" charset="0"/>
                <a:cs typeface="Times New Roman" pitchFamily="18" charset="0"/>
              </a:rPr>
              <a:t>a rationale </a:t>
            </a:r>
            <a:r>
              <a:rPr lang="en-US" dirty="0">
                <a:latin typeface="Times New Roman" pitchFamily="18" charset="0"/>
                <a:cs typeface="Times New Roman" pitchFamily="18" charset="0"/>
              </a:rPr>
              <a:t>for why their </a:t>
            </a:r>
            <a:r>
              <a:rPr lang="en-US" dirty="0">
                <a:solidFill>
                  <a:srgbClr val="FF0000"/>
                </a:solidFill>
                <a:latin typeface="Times New Roman" pitchFamily="18" charset="0"/>
                <a:cs typeface="Times New Roman" pitchFamily="18" charset="0"/>
              </a:rPr>
              <a:t>answer is correct </a:t>
            </a:r>
            <a:r>
              <a:rPr lang="en-US" dirty="0">
                <a:latin typeface="Times New Roman" pitchFamily="18" charset="0"/>
                <a:cs typeface="Times New Roman" pitchFamily="18" charset="0"/>
              </a:rPr>
              <a:t>and the </a:t>
            </a:r>
            <a:r>
              <a:rPr lang="en-US" dirty="0" err="1">
                <a:solidFill>
                  <a:srgbClr val="FF0000"/>
                </a:solidFill>
                <a:latin typeface="Times New Roman" pitchFamily="18" charset="0"/>
                <a:cs typeface="Times New Roman" pitchFamily="18" charset="0"/>
              </a:rPr>
              <a:t>distractors</a:t>
            </a:r>
            <a:r>
              <a:rPr lang="en-US" dirty="0">
                <a:solidFill>
                  <a:srgbClr val="FF0000"/>
                </a:solidFill>
                <a:latin typeface="Times New Roman" pitchFamily="18" charset="0"/>
                <a:cs typeface="Times New Roman" pitchFamily="18" charset="0"/>
              </a:rPr>
              <a:t> are incorrect</a:t>
            </a:r>
            <a:r>
              <a:rPr lang="en-US" dirty="0">
                <a:latin typeface="Times New Roman" pitchFamily="18" charset="0"/>
                <a:cs typeface="Times New Roman" pitchFamily="18" charset="0"/>
              </a:rPr>
              <a:t>. </a:t>
            </a:r>
          </a:p>
          <a:p>
            <a:pPr algn="just" rtl="0">
              <a:lnSpc>
                <a:spcPct val="150000"/>
              </a:lnSpc>
              <a:buFont typeface="Wingdings" pitchFamily="2" charset="2"/>
              <a:buChar char="v"/>
            </a:pPr>
            <a:r>
              <a:rPr lang="en-US" dirty="0">
                <a:latin typeface="Times New Roman" pitchFamily="18" charset="0"/>
                <a:cs typeface="Times New Roman" pitchFamily="18" charset="0"/>
              </a:rPr>
              <a:t>The teacher should award </a:t>
            </a:r>
            <a:r>
              <a:rPr lang="en-US" dirty="0">
                <a:solidFill>
                  <a:srgbClr val="FF0000"/>
                </a:solidFill>
                <a:latin typeface="Times New Roman" pitchFamily="18" charset="0"/>
                <a:cs typeface="Times New Roman" pitchFamily="18" charset="0"/>
              </a:rPr>
              <a:t>1 point </a:t>
            </a:r>
            <a:r>
              <a:rPr lang="en-US" dirty="0">
                <a:latin typeface="Times New Roman" pitchFamily="18" charset="0"/>
                <a:cs typeface="Times New Roman" pitchFamily="18" charset="0"/>
              </a:rPr>
              <a:t>for correctly identifying the answer and other points for providing an acceptable rationale.</a:t>
            </a:r>
          </a:p>
          <a:p>
            <a:pPr algn="l" rtl="0">
              <a:lnSpc>
                <a:spcPct val="150000"/>
              </a:lnSpc>
              <a:buFont typeface="Wingdings" pitchFamily="2" charset="2"/>
              <a:buChar char="v"/>
            </a:pPr>
            <a:endParaRPr lang="ar-EG" dirty="0">
              <a:latin typeface="Times New Roman" pitchFamily="18" charset="0"/>
              <a:cs typeface="Times New Roman" pitchFamily="18" charset="0"/>
            </a:endParaRP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51470" y="274638"/>
            <a:ext cx="10630930" cy="491481"/>
          </a:xfrm>
        </p:spPr>
        <p:txBody>
          <a:bodyPr>
            <a:normAutofit fontScale="90000"/>
          </a:bodyPr>
          <a:lstStyle/>
          <a:p>
            <a:pPr algn="ctr"/>
            <a:r>
              <a:rPr lang="en-US" b="1" dirty="0">
                <a:solidFill>
                  <a:srgbClr val="FF0000"/>
                </a:solidFill>
                <a:latin typeface="Times New Roman" pitchFamily="18" charset="0"/>
                <a:cs typeface="Times New Roman" pitchFamily="18" charset="0"/>
              </a:rPr>
              <a:t>Variation of multiple-choice items cont.,</a:t>
            </a:r>
            <a:r>
              <a:rPr lang="en-US" b="1" dirty="0">
                <a:solidFill>
                  <a:srgbClr val="FF0000"/>
                </a:solidFill>
              </a:rPr>
              <a:t> </a:t>
            </a:r>
            <a:endParaRPr lang="ar-EG" b="1" dirty="0">
              <a:solidFill>
                <a:srgbClr val="FF0000"/>
              </a:solidFill>
            </a:endParaRPr>
          </a:p>
        </p:txBody>
      </p:sp>
      <p:sp>
        <p:nvSpPr>
          <p:cNvPr id="3" name="عنصر نائب للمحتوى 2"/>
          <p:cNvSpPr>
            <a:spLocks noGrp="1"/>
          </p:cNvSpPr>
          <p:nvPr>
            <p:ph idx="1"/>
          </p:nvPr>
        </p:nvSpPr>
        <p:spPr>
          <a:xfrm>
            <a:off x="98855" y="766120"/>
            <a:ext cx="11853660" cy="5906530"/>
          </a:xfrm>
        </p:spPr>
        <p:txBody>
          <a:bodyPr>
            <a:normAutofit fontScale="85000" lnSpcReduction="20000"/>
          </a:bodyPr>
          <a:lstStyle/>
          <a:p>
            <a:pPr marL="0" indent="0" algn="just" rtl="0">
              <a:lnSpc>
                <a:spcPct val="160000"/>
              </a:lnSpc>
              <a:buNone/>
            </a:pPr>
            <a:r>
              <a:rPr lang="en-US" sz="2600" b="1" u="sng" dirty="0"/>
              <a:t> </a:t>
            </a:r>
            <a:r>
              <a:rPr lang="en-US" sz="2400" b="1" u="sng" dirty="0">
                <a:latin typeface="Times New Roman" pitchFamily="18" charset="0"/>
                <a:cs typeface="Times New Roman" pitchFamily="18" charset="0"/>
              </a:rPr>
              <a:t>Example </a:t>
            </a:r>
          </a:p>
          <a:p>
            <a:pPr marL="0" indent="0" algn="just" rtl="0">
              <a:lnSpc>
                <a:spcPct val="160000"/>
              </a:lnSpc>
              <a:buNone/>
            </a:pPr>
            <a:r>
              <a:rPr lang="en-US" sz="2400" b="1" dirty="0">
                <a:latin typeface="Times New Roman" pitchFamily="18" charset="0"/>
                <a:cs typeface="Times New Roman" pitchFamily="18" charset="0"/>
              </a:rPr>
              <a:t>Your patient is ordered 30 mg of </a:t>
            </a:r>
            <a:r>
              <a:rPr lang="en-US" sz="2400" b="1" dirty="0" err="1">
                <a:latin typeface="Times New Roman" pitchFamily="18" charset="0"/>
                <a:cs typeface="Times New Roman" pitchFamily="18" charset="0"/>
              </a:rPr>
              <a:t>Roxanol</a:t>
            </a:r>
            <a:r>
              <a:rPr lang="en-US" sz="2400" b="1" dirty="0">
                <a:latin typeface="Times New Roman" pitchFamily="18" charset="0"/>
                <a:cs typeface="Times New Roman" pitchFamily="18" charset="0"/>
              </a:rPr>
              <a:t> (morphine sulfate 20 mg/</a:t>
            </a:r>
            <a:r>
              <a:rPr lang="en-US" sz="2400" b="1" dirty="0" err="1">
                <a:latin typeface="Times New Roman" pitchFamily="18" charset="0"/>
                <a:cs typeface="Times New Roman" pitchFamily="18" charset="0"/>
              </a:rPr>
              <a:t>mL</a:t>
            </a:r>
            <a:r>
              <a:rPr lang="en-US" sz="2400" b="1" dirty="0">
                <a:latin typeface="Times New Roman" pitchFamily="18" charset="0"/>
                <a:cs typeface="Times New Roman" pitchFamily="18" charset="0"/>
              </a:rPr>
              <a:t>) every 4 hours for severe pain. Which of the following actions should be taken?</a:t>
            </a:r>
            <a:r>
              <a:rPr lang="en-US" sz="2400" b="1" dirty="0">
                <a:solidFill>
                  <a:srgbClr val="FF0000"/>
                </a:solidFill>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marL="0" indent="0" algn="just" rtl="0">
              <a:lnSpc>
                <a:spcPct val="160000"/>
              </a:lnSpc>
              <a:buNone/>
            </a:pPr>
            <a:r>
              <a:rPr lang="en-US" sz="2400" dirty="0">
                <a:latin typeface="Times New Roman" pitchFamily="18" charset="0"/>
                <a:cs typeface="Times New Roman" pitchFamily="18" charset="0"/>
              </a:rPr>
              <a:t>a. Call the physician about the dose.</a:t>
            </a:r>
          </a:p>
          <a:p>
            <a:pPr marL="0" indent="0" algn="just" rtl="0">
              <a:lnSpc>
                <a:spcPct val="160000"/>
              </a:lnSpc>
              <a:buNone/>
            </a:pPr>
            <a:r>
              <a:rPr lang="en-US" sz="2400" dirty="0">
                <a:latin typeface="Times New Roman" pitchFamily="18" charset="0"/>
                <a:cs typeface="Times New Roman" pitchFamily="18" charset="0"/>
              </a:rPr>
              <a:t>b. Dilute in 500 </a:t>
            </a:r>
            <a:r>
              <a:rPr lang="en-US" sz="2400" dirty="0" err="1">
                <a:latin typeface="Times New Roman" pitchFamily="18" charset="0"/>
                <a:cs typeface="Times New Roman" pitchFamily="18" charset="0"/>
              </a:rPr>
              <a:t>mL</a:t>
            </a:r>
            <a:r>
              <a:rPr lang="en-US" sz="2400" dirty="0">
                <a:latin typeface="Times New Roman" pitchFamily="18" charset="0"/>
                <a:cs typeface="Times New Roman" pitchFamily="18" charset="0"/>
              </a:rPr>
              <a:t> normal saline.</a:t>
            </a:r>
          </a:p>
          <a:p>
            <a:pPr marL="0" indent="0" algn="just" rtl="0">
              <a:lnSpc>
                <a:spcPct val="160000"/>
              </a:lnSpc>
              <a:buNone/>
            </a:pPr>
            <a:r>
              <a:rPr lang="en-US" sz="2400" dirty="0">
                <a:latin typeface="Times New Roman" pitchFamily="18" charset="0"/>
                <a:cs typeface="Times New Roman" pitchFamily="18" charset="0"/>
              </a:rPr>
              <a:t>c. Give the morphine as ordered.</a:t>
            </a:r>
          </a:p>
          <a:p>
            <a:pPr marL="0" indent="0" algn="just" rtl="0">
              <a:lnSpc>
                <a:spcPct val="160000"/>
              </a:lnSpc>
              <a:buNone/>
            </a:pPr>
            <a:r>
              <a:rPr lang="en-US" sz="2400" dirty="0">
                <a:latin typeface="Times New Roman" pitchFamily="18" charset="0"/>
                <a:cs typeface="Times New Roman" pitchFamily="18" charset="0"/>
              </a:rPr>
              <a:t>d. Hold if the respiratory rate is less than 10.</a:t>
            </a:r>
          </a:p>
          <a:p>
            <a:pPr marL="0" indent="0" algn="just" rtl="0">
              <a:lnSpc>
                <a:spcPct val="160000"/>
              </a:lnSpc>
              <a:buNone/>
            </a:pPr>
            <a:r>
              <a:rPr lang="en-US" sz="2400" dirty="0">
                <a:solidFill>
                  <a:srgbClr val="FF0000"/>
                </a:solidFill>
                <a:latin typeface="Times New Roman" pitchFamily="18" charset="0"/>
                <a:cs typeface="Times New Roman" pitchFamily="18" charset="0"/>
              </a:rPr>
              <a:t>In the space below, provide a rationale for why your answer is the best one and why the other options are not appropriate.</a:t>
            </a:r>
          </a:p>
          <a:p>
            <a:pPr marL="0" indent="0" algn="just" rtl="0">
              <a:lnSpc>
                <a:spcPct val="160000"/>
              </a:lnSpc>
              <a:buNone/>
            </a:pPr>
            <a:r>
              <a:rPr lang="en-US" sz="2400" dirty="0">
                <a:latin typeface="Times New Roman" pitchFamily="18" charset="0"/>
                <a:cs typeface="Times New Roman" pitchFamily="18" charset="0"/>
              </a:rPr>
              <a:t>……………………………………………………………………………………………………………………………………………………………………………………………………………………………………………………</a:t>
            </a:r>
          </a:p>
          <a:p>
            <a:pPr marL="0" indent="0" algn="just" rtl="0">
              <a:buNone/>
            </a:pPr>
            <a:endParaRPr lang="en-US" sz="2400" dirty="0"/>
          </a:p>
          <a:p>
            <a:pPr marL="0" indent="0" algn="just" rtl="0">
              <a:buNone/>
            </a:pPr>
            <a:endParaRPr lang="en-US" sz="2400" dirty="0"/>
          </a:p>
          <a:p>
            <a:pPr algn="just" rtl="0"/>
            <a:endParaRPr lang="ar-EG" sz="2400"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For example </a:t>
            </a:r>
            <a:endParaRPr lang="ar-EG"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95416" y="1272746"/>
            <a:ext cx="11688996" cy="5316739"/>
          </a:xfrm>
        </p:spPr>
        <p:txBody>
          <a:bodyPr>
            <a:normAutofit/>
          </a:bodyPr>
          <a:lstStyle/>
          <a:p>
            <a:pPr marL="0" indent="0" algn="l">
              <a:lnSpc>
                <a:spcPct val="150000"/>
              </a:lnSpc>
              <a:buNone/>
            </a:pPr>
            <a:r>
              <a:rPr lang="en-US" sz="2800" dirty="0">
                <a:latin typeface="Times New Roman" panose="02020603050405020304" pitchFamily="18" charset="0"/>
                <a:cs typeface="Times New Roman" panose="02020603050405020304" pitchFamily="18" charset="0"/>
              </a:rPr>
              <a:t>Q: In planning teaching for a patient with a hiatal hernia, which of these factors should </a:t>
            </a:r>
            <a:r>
              <a:rPr lang="en-US" sz="2800" dirty="0" smtClean="0">
                <a:latin typeface="Times New Roman" panose="02020603050405020304" pitchFamily="18" charset="0"/>
                <a:cs typeface="Times New Roman" panose="02020603050405020304" pitchFamily="18" charset="0"/>
              </a:rPr>
              <a:t>be assessed?</a:t>
            </a:r>
            <a:endParaRPr lang="en-US" sz="2800" dirty="0">
              <a:latin typeface="Times New Roman" panose="02020603050405020304" pitchFamily="18" charset="0"/>
              <a:cs typeface="Times New Roman" panose="02020603050405020304" pitchFamily="18" charset="0"/>
            </a:endParaRPr>
          </a:p>
          <a:p>
            <a:pPr marL="0" indent="0" algn="l">
              <a:lnSpc>
                <a:spcPct val="150000"/>
              </a:lnSpc>
              <a:buNone/>
            </a:pPr>
            <a:r>
              <a:rPr lang="en-US" sz="2800" dirty="0" smtClean="0">
                <a:solidFill>
                  <a:srgbClr val="FF0000"/>
                </a:solidFill>
                <a:latin typeface="Times New Roman" panose="02020603050405020304" pitchFamily="18" charset="0"/>
                <a:cs typeface="Times New Roman" panose="02020603050405020304" pitchFamily="18" charset="0"/>
              </a:rPr>
              <a:t>a. Amount </a:t>
            </a:r>
            <a:r>
              <a:rPr lang="en-US" sz="2800" dirty="0">
                <a:solidFill>
                  <a:srgbClr val="FF0000"/>
                </a:solidFill>
                <a:latin typeface="Times New Roman" panose="02020603050405020304" pitchFamily="18" charset="0"/>
                <a:cs typeface="Times New Roman" panose="02020603050405020304" pitchFamily="18" charset="0"/>
              </a:rPr>
              <a:t>of lifting done at </a:t>
            </a:r>
            <a:r>
              <a:rPr lang="en-US" sz="2800" dirty="0" smtClean="0">
                <a:solidFill>
                  <a:srgbClr val="FF0000"/>
                </a:solidFill>
                <a:latin typeface="Times New Roman" panose="02020603050405020304" pitchFamily="18" charset="0"/>
                <a:cs typeface="Times New Roman" panose="02020603050405020304" pitchFamily="18" charset="0"/>
              </a:rPr>
              <a:t>work</a:t>
            </a:r>
            <a:endParaRPr lang="en-US" sz="2800" dirty="0">
              <a:solidFill>
                <a:srgbClr val="FF0000"/>
              </a:solidFill>
              <a:latin typeface="Times New Roman" panose="02020603050405020304" pitchFamily="18" charset="0"/>
              <a:cs typeface="Times New Roman" panose="02020603050405020304" pitchFamily="18" charset="0"/>
            </a:endParaRPr>
          </a:p>
          <a:p>
            <a:pPr marL="0" indent="0" algn="l">
              <a:lnSpc>
                <a:spcPct val="150000"/>
              </a:lnSpc>
              <a:buNone/>
            </a:pPr>
            <a:r>
              <a:rPr lang="en-US" sz="2800" dirty="0" smtClean="0">
                <a:latin typeface="Times New Roman" panose="02020603050405020304" pitchFamily="18" charset="0"/>
                <a:cs typeface="Times New Roman" panose="02020603050405020304" pitchFamily="18" charset="0"/>
              </a:rPr>
              <a:t>b. Number </a:t>
            </a:r>
            <a:r>
              <a:rPr lang="en-US" sz="2800" dirty="0">
                <a:latin typeface="Times New Roman" panose="02020603050405020304" pitchFamily="18" charset="0"/>
                <a:cs typeface="Times New Roman" panose="02020603050405020304" pitchFamily="18" charset="0"/>
              </a:rPr>
              <a:t>of breaks </a:t>
            </a:r>
            <a:r>
              <a:rPr lang="en-US" sz="2800" dirty="0" smtClean="0">
                <a:latin typeface="Times New Roman" panose="02020603050405020304" pitchFamily="18" charset="0"/>
                <a:cs typeface="Times New Roman" panose="02020603050405020304" pitchFamily="18" charset="0"/>
              </a:rPr>
              <a:t>allowed </a:t>
            </a:r>
          </a:p>
          <a:p>
            <a:pPr marL="0" lvl="0" indent="0" algn="l">
              <a:lnSpc>
                <a:spcPct val="150000"/>
              </a:lnSpc>
              <a:buNone/>
            </a:pPr>
            <a:r>
              <a:rPr lang="en-US" sz="2800" dirty="0" smtClean="0">
                <a:latin typeface="Times New Roman" panose="02020603050405020304" pitchFamily="18" charset="0"/>
                <a:cs typeface="Times New Roman" panose="02020603050405020304" pitchFamily="18" charset="0"/>
              </a:rPr>
              <a:t>c. physical demands of job</a:t>
            </a:r>
          </a:p>
          <a:p>
            <a:pPr marL="0" lvl="0" indent="0" algn="l">
              <a:lnSpc>
                <a:spcPct val="150000"/>
              </a:lnSpc>
              <a:buNone/>
            </a:pPr>
            <a:r>
              <a:rPr lang="en-US" sz="2800" dirty="0" smtClean="0">
                <a:solidFill>
                  <a:prstClr val="black"/>
                </a:solidFill>
                <a:latin typeface="Times New Roman" panose="02020603050405020304" pitchFamily="18" charset="0"/>
                <a:cs typeface="Times New Roman" panose="02020603050405020304" pitchFamily="18" charset="0"/>
              </a:rPr>
              <a:t>d. Stress </a:t>
            </a:r>
            <a:r>
              <a:rPr lang="en-US" sz="2800" dirty="0">
                <a:solidFill>
                  <a:prstClr val="black"/>
                </a:solidFill>
                <a:latin typeface="Times New Roman" panose="02020603050405020304" pitchFamily="18" charset="0"/>
                <a:cs typeface="Times New Roman" panose="02020603050405020304" pitchFamily="18" charset="0"/>
              </a:rPr>
              <a:t>of the job</a:t>
            </a:r>
          </a:p>
          <a:p>
            <a:pPr marL="0" indent="0" algn="l">
              <a:lnSpc>
                <a:spcPct val="150000"/>
              </a:lnSpc>
              <a:buNone/>
            </a:pPr>
            <a:r>
              <a:rPr lang="en-US" sz="2800" dirty="0" smtClean="0">
                <a:latin typeface="Times New Roman" panose="02020603050405020304" pitchFamily="18" charset="0"/>
                <a:cs typeface="Times New Roman" panose="02020603050405020304" pitchFamily="18" charset="0"/>
              </a:rPr>
              <a:t> </a:t>
            </a:r>
            <a:endParaRPr lang="ar-EG" sz="2800" dirty="0">
              <a:solidFill>
                <a:srgbClr val="FF0000"/>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p:cNvSpPr>
            <a:spLocks noGrp="1"/>
          </p:cNvSpPr>
          <p:nvPr>
            <p:ph type="sldNum" sz="quarter" idx="12"/>
          </p:nvPr>
        </p:nvSpPr>
        <p:spPr/>
        <p:txBody>
          <a:bodyPr/>
          <a:lstStyle/>
          <a:p>
            <a:fld id="{08AB70BE-1769-45B8-85A6-0C837432C7E6}" type="slidenum">
              <a:rPr lang="en-US" smtClean="0"/>
              <a:pPr/>
              <a:t>5</a:t>
            </a:fld>
            <a:endParaRPr lang="en-US"/>
          </a:p>
        </p:txBody>
      </p:sp>
    </p:spTree>
    <p:extLst>
      <p:ext uri="{BB962C8B-B14F-4D97-AF65-F5344CB8AC3E}">
        <p14:creationId xmlns:p14="http://schemas.microsoft.com/office/powerpoint/2010/main" val="30157526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Multiple-response and combined-response</a:t>
            </a:r>
            <a:r>
              <a:rPr lang="en-US" sz="3600" dirty="0">
                <a:solidFill>
                  <a:srgbClr val="FF0000"/>
                </a:solidFill>
              </a:rPr>
              <a:t/>
            </a:r>
            <a:br>
              <a:rPr lang="en-US" sz="3600" dirty="0">
                <a:solidFill>
                  <a:srgbClr val="FF0000"/>
                </a:solidFill>
              </a:rPr>
            </a:br>
            <a:endParaRPr lang="ar-EG" sz="3600"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algn="just" rtl="0">
              <a:lnSpc>
                <a:spcPct val="150000"/>
              </a:lnSpc>
              <a:buFont typeface="Wingdings" pitchFamily="2" charset="2"/>
              <a:buChar char="v"/>
            </a:pPr>
            <a:r>
              <a:rPr lang="en-US" dirty="0"/>
              <a:t> </a:t>
            </a:r>
            <a:r>
              <a:rPr lang="en-US" dirty="0">
                <a:latin typeface="Times New Roman" pitchFamily="18" charset="0"/>
                <a:cs typeface="Times New Roman" pitchFamily="18" charset="0"/>
              </a:rPr>
              <a:t>In these item formats </a:t>
            </a:r>
            <a:r>
              <a:rPr lang="en-US" dirty="0">
                <a:solidFill>
                  <a:srgbClr val="FF0000"/>
                </a:solidFill>
                <a:latin typeface="Times New Roman" pitchFamily="18" charset="0"/>
                <a:cs typeface="Times New Roman" pitchFamily="18" charset="0"/>
              </a:rPr>
              <a:t>several alternatives may be correct</a:t>
            </a:r>
            <a:r>
              <a:rPr lang="en-US" dirty="0">
                <a:latin typeface="Times New Roman" pitchFamily="18" charset="0"/>
                <a:cs typeface="Times New Roman" pitchFamily="18" charset="0"/>
              </a:rPr>
              <a:t>, and students choose either all of the correct alternatives (</a:t>
            </a:r>
            <a:r>
              <a:rPr lang="en-US" dirty="0">
                <a:solidFill>
                  <a:srgbClr val="FF0000"/>
                </a:solidFill>
                <a:latin typeface="Times New Roman" pitchFamily="18" charset="0"/>
                <a:cs typeface="Times New Roman" pitchFamily="18" charset="0"/>
              </a:rPr>
              <a:t>multiple-response</a:t>
            </a:r>
            <a:r>
              <a:rPr lang="en-US" dirty="0">
                <a:latin typeface="Times New Roman" pitchFamily="18" charset="0"/>
                <a:cs typeface="Times New Roman" pitchFamily="18" charset="0"/>
              </a:rPr>
              <a:t>) or the best combination of alternatives (</a:t>
            </a:r>
            <a:r>
              <a:rPr lang="en-US" dirty="0">
                <a:solidFill>
                  <a:srgbClr val="FF0000"/>
                </a:solidFill>
                <a:latin typeface="Times New Roman" pitchFamily="18" charset="0"/>
                <a:cs typeface="Times New Roman" pitchFamily="18" charset="0"/>
              </a:rPr>
              <a:t>combined-response</a:t>
            </a:r>
            <a:r>
              <a:rPr lang="en-US" dirty="0">
                <a:latin typeface="Times New Roman" pitchFamily="18" charset="0"/>
                <a:cs typeface="Times New Roman" pitchFamily="18" charset="0"/>
              </a:rPr>
              <a:t>). </a:t>
            </a:r>
          </a:p>
          <a:p>
            <a:pPr algn="just" rtl="0">
              <a:lnSpc>
                <a:spcPct val="150000"/>
              </a:lnSpc>
              <a:buFont typeface="Wingdings" pitchFamily="2" charset="2"/>
              <a:buChar char="v"/>
            </a:pPr>
            <a:r>
              <a:rPr lang="en-US" dirty="0">
                <a:latin typeface="Times New Roman" pitchFamily="18" charset="0"/>
                <a:cs typeface="Times New Roman" pitchFamily="18" charset="0"/>
              </a:rPr>
              <a:t> Multiple-response items are included on the </a:t>
            </a:r>
            <a:r>
              <a:rPr lang="en-US" dirty="0">
                <a:solidFill>
                  <a:srgbClr val="FF0000"/>
                </a:solidFill>
                <a:latin typeface="Times New Roman" pitchFamily="18" charset="0"/>
                <a:cs typeface="Times New Roman" pitchFamily="18" charset="0"/>
              </a:rPr>
              <a:t>NCLEX® Examination</a:t>
            </a:r>
          </a:p>
          <a:p>
            <a:pPr algn="l" rtl="0"/>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a:solidFill>
                  <a:srgbClr val="FF0000"/>
                </a:solidFill>
              </a:rPr>
              <a:t>Multiple-response and combined-response cont.,</a:t>
            </a:r>
            <a:endParaRPr lang="ar-EG" sz="3600" dirty="0">
              <a:solidFill>
                <a:srgbClr val="FF0000"/>
              </a:solidFill>
            </a:endParaRPr>
          </a:p>
        </p:txBody>
      </p:sp>
      <p:sp>
        <p:nvSpPr>
          <p:cNvPr id="3" name="عنصر نائب للمحتوى 2"/>
          <p:cNvSpPr>
            <a:spLocks noGrp="1"/>
          </p:cNvSpPr>
          <p:nvPr>
            <p:ph idx="1"/>
          </p:nvPr>
        </p:nvSpPr>
        <p:spPr>
          <a:xfrm>
            <a:off x="469557" y="1600203"/>
            <a:ext cx="11479427" cy="4874738"/>
          </a:xfrm>
        </p:spPr>
        <p:txBody>
          <a:bodyPr>
            <a:normAutofit fontScale="40000" lnSpcReduction="20000"/>
          </a:bodyPr>
          <a:lstStyle/>
          <a:p>
            <a:pPr algn="l" rtl="0">
              <a:lnSpc>
                <a:spcPct val="170000"/>
              </a:lnSpc>
              <a:buNone/>
            </a:pPr>
            <a:r>
              <a:rPr lang="en-US" sz="3100" u="sng" dirty="0">
                <a:latin typeface="Times New Roman" pitchFamily="18" charset="0"/>
                <a:cs typeface="Times New Roman" pitchFamily="18" charset="0"/>
              </a:rPr>
              <a:t>Example </a:t>
            </a:r>
            <a:endParaRPr lang="en-US" sz="3100" dirty="0">
              <a:latin typeface="Times New Roman" pitchFamily="18" charset="0"/>
              <a:cs typeface="Times New Roman" pitchFamily="18" charset="0"/>
            </a:endParaRPr>
          </a:p>
          <a:p>
            <a:pPr algn="l" rtl="0">
              <a:lnSpc>
                <a:spcPct val="170000"/>
              </a:lnSpc>
              <a:buNone/>
            </a:pPr>
            <a:r>
              <a:rPr lang="en-US" sz="4400" b="1" dirty="0">
                <a:latin typeface="Times New Roman" pitchFamily="18" charset="0"/>
                <a:cs typeface="Times New Roman" pitchFamily="18" charset="0"/>
              </a:rPr>
              <a:t>The preliminary diagnosis for your patient, a 20-year-old college student, is meningitis. Which signs and symptoms should you anticipate finding? </a:t>
            </a:r>
            <a:r>
              <a:rPr lang="en-US" sz="4400" b="1" u="sng" dirty="0">
                <a:solidFill>
                  <a:srgbClr val="FF0000"/>
                </a:solidFill>
                <a:latin typeface="Times New Roman" pitchFamily="18" charset="0"/>
                <a:cs typeface="Times New Roman" pitchFamily="18" charset="0"/>
              </a:rPr>
              <a:t>Select all that apply:</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Abdominal tenderness.</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 Fever.</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  Lack of pain with sudden head movements.</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✓Nausea and vomiting.</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a:t>
            </a:r>
            <a:r>
              <a:rPr lang="en-US" sz="4400" b="1" dirty="0" err="1">
                <a:latin typeface="Times New Roman" pitchFamily="18" charset="0"/>
                <a:cs typeface="Times New Roman" pitchFamily="18" charset="0"/>
              </a:rPr>
              <a:t>Nuchal</a:t>
            </a:r>
            <a:r>
              <a:rPr lang="en-US" sz="4400" b="1" dirty="0">
                <a:latin typeface="Times New Roman" pitchFamily="18" charset="0"/>
                <a:cs typeface="Times New Roman" pitchFamily="18" charset="0"/>
              </a:rPr>
              <a:t> rigidity.</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✓Sensitivity to light.</a:t>
            </a:r>
          </a:p>
          <a:p>
            <a:pPr marL="514350" indent="-514350" algn="l" rtl="0">
              <a:lnSpc>
                <a:spcPct val="170000"/>
              </a:lnSpc>
              <a:buFont typeface="+mj-lt"/>
              <a:buAutoNum type="alphaUcPeriod"/>
            </a:pPr>
            <a:r>
              <a:rPr lang="en-US" sz="4400" b="1" dirty="0">
                <a:latin typeface="Times New Roman" pitchFamily="18" charset="0"/>
                <a:cs typeface="Times New Roman" pitchFamily="18" charset="0"/>
              </a:rPr>
              <a:t>Sudden bruising in neck area</a:t>
            </a:r>
            <a:r>
              <a:rPr lang="en-US" sz="4400" b="1" dirty="0"/>
              <a:t>.</a:t>
            </a:r>
          </a:p>
          <a:p>
            <a:pPr algn="l" rtl="0"/>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3600" b="1" dirty="0">
                <a:solidFill>
                  <a:srgbClr val="FF0000"/>
                </a:solidFill>
                <a:latin typeface="Times New Roman" pitchFamily="18" charset="0"/>
                <a:cs typeface="Times New Roman" pitchFamily="18" charset="0"/>
              </a:rPr>
              <a:t>principles of writing multiple-response items</a:t>
            </a:r>
            <a:r>
              <a:rPr lang="en-US" sz="3600" dirty="0">
                <a:solidFill>
                  <a:srgbClr val="C00000"/>
                </a:solidFill>
              </a:rPr>
              <a:t/>
            </a:r>
            <a:br>
              <a:rPr lang="en-US" sz="3600" dirty="0">
                <a:solidFill>
                  <a:srgbClr val="C00000"/>
                </a:solidFill>
              </a:rPr>
            </a:br>
            <a:endParaRPr lang="ar-EG" sz="3600" dirty="0">
              <a:solidFill>
                <a:srgbClr val="FF0000"/>
              </a:solidFill>
            </a:endParaRPr>
          </a:p>
        </p:txBody>
      </p:sp>
      <p:sp>
        <p:nvSpPr>
          <p:cNvPr id="3" name="عنصر نائب للمحتوى 2"/>
          <p:cNvSpPr>
            <a:spLocks noGrp="1"/>
          </p:cNvSpPr>
          <p:nvPr>
            <p:ph idx="1"/>
          </p:nvPr>
        </p:nvSpPr>
        <p:spPr>
          <a:xfrm>
            <a:off x="185350" y="1507524"/>
            <a:ext cx="11397049" cy="4618642"/>
          </a:xfrm>
        </p:spPr>
        <p:txBody>
          <a:bodyPr>
            <a:normAutofit/>
          </a:bodyPr>
          <a:lstStyle/>
          <a:p>
            <a:pPr lvl="0" algn="just" rtl="0">
              <a:lnSpc>
                <a:spcPct val="150000"/>
              </a:lnSpc>
              <a:buNone/>
            </a:pPr>
            <a:r>
              <a:rPr lang="en-US" dirty="0"/>
              <a:t>1- </a:t>
            </a:r>
            <a:r>
              <a:rPr lang="en-US" sz="2400" dirty="0">
                <a:latin typeface="Times New Roman" pitchFamily="18" charset="0"/>
                <a:cs typeface="Times New Roman" pitchFamily="18" charset="0"/>
              </a:rPr>
              <a:t>The combination of alternatives should be plausible. Options should be logically combined rather than grouped randomly.</a:t>
            </a:r>
          </a:p>
          <a:p>
            <a:pPr lvl="0" algn="just" rtl="0">
              <a:lnSpc>
                <a:spcPct val="150000"/>
              </a:lnSpc>
              <a:buNone/>
            </a:pPr>
            <a:r>
              <a:rPr lang="en-US" sz="2400" dirty="0">
                <a:latin typeface="Times New Roman" pitchFamily="18" charset="0"/>
                <a:cs typeface="Times New Roman" pitchFamily="18" charset="0"/>
              </a:rPr>
              <a:t>2</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The alternatives should be used a similar number of times in the combinations.</a:t>
            </a:r>
          </a:p>
          <a:p>
            <a:pPr algn="just" rtl="0">
              <a:lnSpc>
                <a:spcPct val="150000"/>
              </a:lnSpc>
              <a:buNone/>
            </a:pPr>
            <a:r>
              <a:rPr lang="en-US" sz="2400" dirty="0">
                <a:latin typeface="Times New Roman" pitchFamily="18" charset="0"/>
                <a:cs typeface="Times New Roman" pitchFamily="18" charset="0"/>
              </a:rPr>
              <a:t>3- The responses should be listed in a logical order, for instance, alphabetically or sequentially, for ease in reviewing. Alternatives are easier to review if shorter combinations are listed before longer ones.</a:t>
            </a:r>
          </a:p>
          <a:p>
            <a:pPr algn="just" rtl="0">
              <a:lnSpc>
                <a:spcPct val="150000"/>
              </a:lnSpc>
            </a:pPr>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3600" b="1" dirty="0">
                <a:solidFill>
                  <a:srgbClr val="FF0000"/>
                </a:solidFill>
                <a:latin typeface="Times New Roman" pitchFamily="18" charset="0"/>
                <a:cs typeface="Times New Roman" pitchFamily="18" charset="0"/>
              </a:rPr>
              <a:t>principles  of  writing multiple-response items</a:t>
            </a:r>
            <a:r>
              <a:rPr lang="en-US" sz="3600" dirty="0">
                <a:solidFill>
                  <a:srgbClr val="C00000"/>
                </a:solidFill>
                <a:latin typeface="Times New Roman" pitchFamily="18" charset="0"/>
                <a:cs typeface="Times New Roman" pitchFamily="18" charset="0"/>
              </a:rPr>
              <a:t/>
            </a:r>
            <a:br>
              <a:rPr lang="en-US" sz="3600" dirty="0">
                <a:solidFill>
                  <a:srgbClr val="C00000"/>
                </a:solidFill>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cont.,</a:t>
            </a: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a:bodyPr>
          <a:lstStyle/>
          <a:p>
            <a:pPr algn="l" rtl="0">
              <a:lnSpc>
                <a:spcPct val="150000"/>
              </a:lnSpc>
              <a:buNone/>
            </a:pPr>
            <a:r>
              <a:rPr lang="en-US" sz="2400" b="1" dirty="0">
                <a:latin typeface="Times New Roman" pitchFamily="18" charset="0"/>
                <a:cs typeface="Times New Roman" pitchFamily="18" charset="0"/>
              </a:rPr>
              <a:t>Causes of cataracts include………………</a:t>
            </a:r>
            <a:endParaRPr lang="en-US" sz="2400" dirty="0">
              <a:latin typeface="Times New Roman" pitchFamily="18" charset="0"/>
              <a:cs typeface="Times New Roman" pitchFamily="18" charset="0"/>
            </a:endParaRPr>
          </a:p>
          <a:p>
            <a:pPr algn="l" rtl="0">
              <a:lnSpc>
                <a:spcPct val="150000"/>
              </a:lnSpc>
              <a:buNone/>
            </a:pPr>
            <a:r>
              <a:rPr lang="en-US" sz="2400" dirty="0">
                <a:latin typeface="Times New Roman" pitchFamily="18" charset="0"/>
                <a:cs typeface="Times New Roman" pitchFamily="18" charset="0"/>
              </a:rPr>
              <a:t>1. aging.                                              A-1, 2</a:t>
            </a:r>
          </a:p>
          <a:p>
            <a:pPr algn="l" rtl="0">
              <a:lnSpc>
                <a:spcPct val="150000"/>
              </a:lnSpc>
              <a:buNone/>
            </a:pPr>
            <a:r>
              <a:rPr lang="en-US" sz="2400" dirty="0">
                <a:latin typeface="Times New Roman" pitchFamily="18" charset="0"/>
                <a:cs typeface="Times New Roman" pitchFamily="18" charset="0"/>
              </a:rPr>
              <a:t>2. arteriosclerosis.                            </a:t>
            </a:r>
            <a:r>
              <a:rPr lang="en-US" sz="2400" b="1" u="sng" dirty="0">
                <a:latin typeface="Times New Roman" pitchFamily="18" charset="0"/>
                <a:cs typeface="Times New Roman" pitchFamily="18" charset="0"/>
              </a:rPr>
              <a:t>B- 1, 5</a:t>
            </a:r>
          </a:p>
          <a:p>
            <a:pPr algn="l" rtl="0">
              <a:lnSpc>
                <a:spcPct val="150000"/>
              </a:lnSpc>
              <a:buNone/>
            </a:pPr>
            <a:r>
              <a:rPr lang="en-US" sz="2400" dirty="0">
                <a:latin typeface="Times New Roman" pitchFamily="18" charset="0"/>
                <a:cs typeface="Times New Roman" pitchFamily="18" charset="0"/>
              </a:rPr>
              <a:t>3. hemorrhage.                                 C- 2. 4</a:t>
            </a:r>
          </a:p>
          <a:p>
            <a:pPr algn="l" rtl="0">
              <a:lnSpc>
                <a:spcPct val="150000"/>
              </a:lnSpc>
              <a:buNone/>
            </a:pPr>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iritis</a:t>
            </a:r>
            <a:r>
              <a:rPr lang="en-US" sz="2400" dirty="0">
                <a:latin typeface="Times New Roman" pitchFamily="18" charset="0"/>
                <a:cs typeface="Times New Roman" pitchFamily="18" charset="0"/>
              </a:rPr>
              <a:t>.                                               D- 1, 3, 4</a:t>
            </a:r>
          </a:p>
          <a:p>
            <a:pPr algn="l" rtl="0">
              <a:lnSpc>
                <a:spcPct val="150000"/>
              </a:lnSpc>
              <a:buNone/>
            </a:pPr>
            <a:r>
              <a:rPr lang="en-US" sz="2400" dirty="0">
                <a:latin typeface="Times New Roman" pitchFamily="18" charset="0"/>
                <a:cs typeface="Times New Roman" pitchFamily="18" charset="0"/>
              </a:rPr>
              <a:t>5. steroid therapy.                            E-1, 4, 5</a:t>
            </a:r>
          </a:p>
          <a:p>
            <a:pPr algn="l" rtl="0">
              <a:lnSpc>
                <a:spcPct val="150000"/>
              </a:lnSpc>
            </a:pPr>
            <a:endParaRPr lang="ar-EG" sz="2400" dirty="0">
              <a:latin typeface="Times New Roman" pitchFamily="18" charset="0"/>
              <a:cs typeface="Times New Roman" pitchFamily="18" charset="0"/>
            </a:endParaRP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Advantages of Multiple Choice items</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210065" y="1600203"/>
            <a:ext cx="11372335" cy="5134229"/>
          </a:xfrm>
        </p:spPr>
        <p:txBody>
          <a:bodyPr>
            <a:normAutofit/>
          </a:bodyPr>
          <a:lstStyle/>
          <a:p>
            <a:pPr lvl="0" algn="l" rtl="0">
              <a:lnSpc>
                <a:spcPct val="200000"/>
              </a:lnSpc>
              <a:buNone/>
            </a:pPr>
            <a:r>
              <a:rPr lang="en-US" sz="2400" dirty="0">
                <a:latin typeface="Times New Roman" pitchFamily="18" charset="0"/>
                <a:cs typeface="Times New Roman" pitchFamily="18" charset="0"/>
              </a:rPr>
              <a:t>1-Can be used for </a:t>
            </a:r>
            <a:r>
              <a:rPr lang="en-US" sz="2400" dirty="0">
                <a:solidFill>
                  <a:srgbClr val="FF0000"/>
                </a:solidFill>
                <a:latin typeface="Times New Roman" pitchFamily="18" charset="0"/>
                <a:cs typeface="Times New Roman" pitchFamily="18" charset="0"/>
              </a:rPr>
              <a:t>measuring</a:t>
            </a:r>
            <a:r>
              <a:rPr lang="en-US" sz="2400" dirty="0">
                <a:latin typeface="Times New Roman" pitchFamily="18" charset="0"/>
                <a:cs typeface="Times New Roman" pitchFamily="18" charset="0"/>
              </a:rPr>
              <a:t> many types of </a:t>
            </a:r>
            <a:r>
              <a:rPr lang="en-US" sz="2400" dirty="0">
                <a:solidFill>
                  <a:srgbClr val="FF0000"/>
                </a:solidFill>
                <a:latin typeface="Times New Roman" pitchFamily="18" charset="0"/>
                <a:cs typeface="Times New Roman" pitchFamily="18" charset="0"/>
              </a:rPr>
              <a:t>learning outcomes</a:t>
            </a:r>
            <a:r>
              <a:rPr lang="en-US" sz="2400" dirty="0">
                <a:latin typeface="Times New Roman" pitchFamily="18" charset="0"/>
                <a:cs typeface="Times New Roman" pitchFamily="18" charset="0"/>
              </a:rPr>
              <a:t>: this support </a:t>
            </a:r>
            <a:r>
              <a:rPr lang="en-US" sz="2400" b="1" dirty="0">
                <a:solidFill>
                  <a:prstClr val="black"/>
                </a:solidFill>
                <a:latin typeface="Times New Roman" pitchFamily="18" charset="0"/>
                <a:cs typeface="Times New Roman" pitchFamily="18" charset="0"/>
              </a:rPr>
              <a:t>critical thinking</a:t>
            </a:r>
            <a:r>
              <a:rPr lang="en-US" sz="2400" dirty="0">
                <a:solidFill>
                  <a:prstClr val="black"/>
                </a:solidFill>
                <a:latin typeface="Times New Roman" pitchFamily="18" charset="0"/>
                <a:cs typeface="Times New Roman" pitchFamily="18" charset="0"/>
              </a:rPr>
              <a:t>  as Higher-order MCQs can be designed to assess analysis, synthesis, and evaluation, not just recall. </a:t>
            </a:r>
          </a:p>
          <a:p>
            <a:pPr algn="l" rtl="0">
              <a:lnSpc>
                <a:spcPct val="200000"/>
              </a:lnSpc>
              <a:buNone/>
            </a:pPr>
            <a:r>
              <a:rPr lang="en-US" sz="2400" dirty="0">
                <a:latin typeface="Times New Roman" pitchFamily="18" charset="0"/>
                <a:cs typeface="Times New Roman" pitchFamily="18" charset="0"/>
              </a:rPr>
              <a:t>2- Useful in nursing   and other disciplines to assess </a:t>
            </a:r>
            <a:r>
              <a:rPr lang="en-US" sz="2400" dirty="0">
                <a:solidFill>
                  <a:srgbClr val="FF0000"/>
                </a:solidFill>
                <a:latin typeface="Times New Roman" pitchFamily="18" charset="0"/>
                <a:cs typeface="Times New Roman" pitchFamily="18" charset="0"/>
              </a:rPr>
              <a:t>outcomes that require students to apply knowledge </a:t>
            </a:r>
            <a:r>
              <a:rPr lang="en-US" sz="2400" dirty="0">
                <a:latin typeface="Times New Roman" pitchFamily="18" charset="0"/>
                <a:cs typeface="Times New Roman" pitchFamily="18" charset="0"/>
              </a:rPr>
              <a:t>and </a:t>
            </a:r>
            <a:r>
              <a:rPr lang="en-US" sz="2400" dirty="0">
                <a:solidFill>
                  <a:srgbClr val="FF0000"/>
                </a:solidFill>
                <a:latin typeface="Times New Roman" pitchFamily="18" charset="0"/>
                <a:cs typeface="Times New Roman" pitchFamily="18" charset="0"/>
              </a:rPr>
              <a:t>analyze data and situations</a:t>
            </a:r>
            <a:r>
              <a:rPr lang="en-US" sz="2400" dirty="0">
                <a:latin typeface="Times New Roman" pitchFamily="18" charset="0"/>
                <a:cs typeface="Times New Roman" pitchFamily="18" charset="0"/>
              </a:rPr>
              <a:t>.</a:t>
            </a:r>
          </a:p>
          <a:p>
            <a:pPr lvl="0" algn="l" rtl="0">
              <a:lnSpc>
                <a:spcPct val="200000"/>
              </a:lnSpc>
              <a:buFont typeface="Wingdings" pitchFamily="2" charset="2"/>
              <a:buChar char="q"/>
            </a:pPr>
            <a:endParaRPr lang="ar-EG" sz="2400" dirty="0">
              <a:cs typeface="+mj-cs"/>
            </a:endParaRP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Advantages of Multiple Choice items cont.,</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70000" lnSpcReduction="20000"/>
          </a:bodyPr>
          <a:lstStyle/>
          <a:p>
            <a:pPr marL="457200" indent="-457200" algn="just" rtl="0">
              <a:lnSpc>
                <a:spcPct val="150000"/>
              </a:lnSpc>
              <a:buNone/>
            </a:pPr>
            <a:r>
              <a:rPr lang="en-US" sz="3800" dirty="0"/>
              <a:t>3- </a:t>
            </a:r>
            <a:r>
              <a:rPr lang="en-US" sz="3800" dirty="0">
                <a:latin typeface="Times New Roman" pitchFamily="18" charset="0"/>
                <a:cs typeface="Times New Roman" pitchFamily="18" charset="0"/>
              </a:rPr>
              <a:t>It allow the teacher to sample the course content </a:t>
            </a:r>
            <a:r>
              <a:rPr lang="en-US" sz="3800" dirty="0">
                <a:solidFill>
                  <a:srgbClr val="FF0000"/>
                </a:solidFill>
                <a:latin typeface="Times New Roman" pitchFamily="18" charset="0"/>
                <a:cs typeface="Times New Roman" pitchFamily="18" charset="0"/>
              </a:rPr>
              <a:t>more easily </a:t>
            </a:r>
            <a:r>
              <a:rPr lang="en-US" sz="3800" dirty="0">
                <a:latin typeface="Times New Roman" pitchFamily="18" charset="0"/>
                <a:cs typeface="Times New Roman" pitchFamily="18" charset="0"/>
              </a:rPr>
              <a:t>than with items such as </a:t>
            </a:r>
            <a:r>
              <a:rPr lang="en-US" sz="3800" dirty="0">
                <a:solidFill>
                  <a:srgbClr val="FF0000"/>
                </a:solidFill>
                <a:latin typeface="Times New Roman" pitchFamily="18" charset="0"/>
                <a:cs typeface="Times New Roman" pitchFamily="18" charset="0"/>
              </a:rPr>
              <a:t>essay questions</a:t>
            </a:r>
            <a:r>
              <a:rPr lang="en-US" sz="3800" dirty="0">
                <a:latin typeface="Times New Roman" pitchFamily="18" charset="0"/>
                <a:cs typeface="Times New Roman" pitchFamily="18" charset="0"/>
              </a:rPr>
              <a:t>, which require more </a:t>
            </a:r>
            <a:r>
              <a:rPr lang="en-US" sz="3800" dirty="0">
                <a:solidFill>
                  <a:srgbClr val="FF0000"/>
                </a:solidFill>
                <a:latin typeface="Times New Roman" pitchFamily="18" charset="0"/>
                <a:cs typeface="Times New Roman" pitchFamily="18" charset="0"/>
              </a:rPr>
              <a:t>time for responding</a:t>
            </a:r>
            <a:r>
              <a:rPr lang="en-US" sz="3800" dirty="0">
                <a:latin typeface="Times New Roman" pitchFamily="18" charset="0"/>
                <a:cs typeface="Times New Roman" pitchFamily="18" charset="0"/>
              </a:rPr>
              <a:t>. </a:t>
            </a:r>
          </a:p>
          <a:p>
            <a:pPr marL="457200" indent="-457200" algn="just" rtl="0">
              <a:lnSpc>
                <a:spcPct val="150000"/>
              </a:lnSpc>
              <a:buNone/>
            </a:pPr>
            <a:r>
              <a:rPr lang="en-US" sz="3800" dirty="0">
                <a:latin typeface="Times New Roman" pitchFamily="18" charset="0"/>
                <a:cs typeface="Times New Roman" pitchFamily="18" charset="0"/>
              </a:rPr>
              <a:t>4- The exam result are </a:t>
            </a:r>
            <a:r>
              <a:rPr lang="en-US" sz="3800" dirty="0">
                <a:solidFill>
                  <a:srgbClr val="FF0000"/>
                </a:solidFill>
                <a:latin typeface="Times New Roman" pitchFamily="18" charset="0"/>
                <a:cs typeface="Times New Roman" pitchFamily="18" charset="0"/>
              </a:rPr>
              <a:t>objective</a:t>
            </a:r>
            <a:r>
              <a:rPr lang="en-US" sz="3800" dirty="0">
                <a:latin typeface="Times New Roman" pitchFamily="18" charset="0"/>
                <a:cs typeface="Times New Roman" pitchFamily="18" charset="0"/>
              </a:rPr>
              <a:t> since they </a:t>
            </a:r>
            <a:r>
              <a:rPr lang="en-US" sz="3800" dirty="0">
                <a:solidFill>
                  <a:srgbClr val="FF0000"/>
                </a:solidFill>
                <a:latin typeface="Times New Roman" pitchFamily="18" charset="0"/>
                <a:cs typeface="Times New Roman" pitchFamily="18" charset="0"/>
              </a:rPr>
              <a:t>not vary </a:t>
            </a:r>
            <a:r>
              <a:rPr lang="en-US" sz="3800" dirty="0">
                <a:latin typeface="Times New Roman" pitchFamily="18" charset="0"/>
                <a:cs typeface="Times New Roman" pitchFamily="18" charset="0"/>
              </a:rPr>
              <a:t>from </a:t>
            </a:r>
            <a:r>
              <a:rPr lang="en-US" sz="3800" dirty="0">
                <a:solidFill>
                  <a:srgbClr val="FF0000"/>
                </a:solidFill>
                <a:latin typeface="Times New Roman" pitchFamily="18" charset="0"/>
                <a:cs typeface="Times New Roman" pitchFamily="18" charset="0"/>
              </a:rPr>
              <a:t>evaluator to evaluator</a:t>
            </a:r>
            <a:r>
              <a:rPr lang="en-US" sz="3100" dirty="0">
                <a:solidFill>
                  <a:srgbClr val="FF0000"/>
                </a:solidFill>
                <a:latin typeface="Times New Roman" pitchFamily="18" charset="0"/>
                <a:cs typeface="Times New Roman" pitchFamily="18" charset="0"/>
              </a:rPr>
              <a:t> </a:t>
            </a:r>
            <a:r>
              <a:rPr lang="en-US" sz="3100" dirty="0">
                <a:solidFill>
                  <a:prstClr val="black"/>
                </a:solidFill>
                <a:latin typeface="Times New Roman" pitchFamily="18" charset="0"/>
                <a:cs typeface="Times New Roman" pitchFamily="18" charset="0"/>
              </a:rPr>
              <a:t>reducing  grading bias </a:t>
            </a:r>
          </a:p>
          <a:p>
            <a:pPr marL="457200" indent="-457200" algn="just" rtl="0">
              <a:lnSpc>
                <a:spcPct val="150000"/>
              </a:lnSpc>
              <a:buNone/>
            </a:pPr>
            <a:r>
              <a:rPr lang="en-US" sz="3800" dirty="0">
                <a:latin typeface="Times New Roman" pitchFamily="18" charset="0"/>
                <a:cs typeface="Times New Roman" pitchFamily="18" charset="0"/>
              </a:rPr>
              <a:t>5- Can Assess large student populations efficiently – MCQs are ideal for large classes as they save instructors time while ensuring fair evaluation</a:t>
            </a:r>
          </a:p>
          <a:p>
            <a:pPr marL="457200" indent="-457200" algn="just" rtl="0">
              <a:lnSpc>
                <a:spcPct val="150000"/>
              </a:lnSpc>
              <a:buNone/>
            </a:pPr>
            <a:r>
              <a:rPr lang="en-US" sz="3800" dirty="0">
                <a:solidFill>
                  <a:srgbClr val="FF0000"/>
                </a:solidFill>
                <a:latin typeface="Times New Roman" pitchFamily="18" charset="0"/>
                <a:cs typeface="Times New Roman" pitchFamily="18" charset="0"/>
              </a:rPr>
              <a:t>6- </a:t>
            </a:r>
            <a:r>
              <a:rPr lang="en-US" sz="3800" dirty="0">
                <a:latin typeface="Times New Roman" pitchFamily="18" charset="0"/>
                <a:cs typeface="Times New Roman" pitchFamily="18" charset="0"/>
              </a:rPr>
              <a:t>It can be </a:t>
            </a:r>
            <a:r>
              <a:rPr lang="en-US" sz="3800" dirty="0">
                <a:solidFill>
                  <a:srgbClr val="FF0000"/>
                </a:solidFill>
                <a:latin typeface="Times New Roman" pitchFamily="18" charset="0"/>
                <a:cs typeface="Times New Roman" pitchFamily="18" charset="0"/>
              </a:rPr>
              <a:t>electronically</a:t>
            </a:r>
            <a:r>
              <a:rPr lang="en-US" sz="3800" dirty="0">
                <a:latin typeface="Times New Roman" pitchFamily="18" charset="0"/>
                <a:cs typeface="Times New Roman" pitchFamily="18" charset="0"/>
              </a:rPr>
              <a:t> scored and analyzed.</a:t>
            </a:r>
            <a:endParaRPr lang="en-US" sz="3800" dirty="0">
              <a:solidFill>
                <a:srgbClr val="FF0000"/>
              </a:solidFill>
              <a:latin typeface="Times New Roman" pitchFamily="18" charset="0"/>
              <a:cs typeface="Times New Roman" pitchFamily="18" charset="0"/>
            </a:endParaRPr>
          </a:p>
          <a:p>
            <a:pPr algn="l" rtl="0"/>
            <a:endParaRPr lang="ar-EG" dirty="0">
              <a:latin typeface="Times New Roman" pitchFamily="18" charset="0"/>
              <a:cs typeface="Times New Roman" pitchFamily="18" charset="0"/>
            </a:endParaRP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Advantages of Multiple Choice items cont.,</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444843" y="1223319"/>
            <a:ext cx="11137557" cy="4902847"/>
          </a:xfrm>
        </p:spPr>
        <p:txBody>
          <a:bodyPr>
            <a:normAutofit/>
          </a:bodyPr>
          <a:lstStyle/>
          <a:p>
            <a:pPr marL="457200" indent="-457200" algn="just" rtl="0">
              <a:lnSpc>
                <a:spcPct val="150000"/>
              </a:lnSpc>
              <a:buNone/>
            </a:pPr>
            <a:r>
              <a:rPr lang="en-US" sz="2400" b="1" dirty="0">
                <a:latin typeface="Times New Roman" pitchFamily="18" charset="0"/>
                <a:cs typeface="Times New Roman" pitchFamily="18" charset="0"/>
              </a:rPr>
              <a:t>7- Efficiency in Assessment</a:t>
            </a:r>
            <a:r>
              <a:rPr lang="en-US" sz="2400" dirty="0">
                <a:latin typeface="Times New Roman" pitchFamily="18" charset="0"/>
                <a:cs typeface="Times New Roman" pitchFamily="18" charset="0"/>
              </a:rPr>
              <a:t> – MCQs allow teachers to assess a broad range of topics in a short amount of time.</a:t>
            </a:r>
          </a:p>
          <a:p>
            <a:pPr marL="457200" indent="-457200" algn="just" rtl="0">
              <a:lnSpc>
                <a:spcPct val="150000"/>
              </a:lnSpc>
              <a:buNone/>
            </a:pPr>
            <a:r>
              <a:rPr lang="en-US" sz="2400" b="1" dirty="0">
                <a:latin typeface="Times New Roman" pitchFamily="18" charset="0"/>
                <a:cs typeface="Times New Roman" pitchFamily="18" charset="0"/>
              </a:rPr>
              <a:t>8-Immediate Feedback</a:t>
            </a:r>
            <a:r>
              <a:rPr lang="en-US" sz="2400" dirty="0">
                <a:latin typeface="Times New Roman" pitchFamily="18" charset="0"/>
                <a:cs typeface="Times New Roman" pitchFamily="18" charset="0"/>
              </a:rPr>
              <a:t> – When used in online assessments, MCQs can provide students with instant feedback, helping them understand their mistakes. </a:t>
            </a:r>
          </a:p>
          <a:p>
            <a:pPr marL="457200" indent="-457200" algn="just" rtl="0">
              <a:lnSpc>
                <a:spcPct val="150000"/>
              </a:lnSpc>
              <a:buNone/>
            </a:pPr>
            <a:r>
              <a:rPr lang="en-US" sz="2400" dirty="0">
                <a:latin typeface="Times New Roman" pitchFamily="18" charset="0"/>
                <a:cs typeface="Times New Roman" pitchFamily="18" charset="0"/>
              </a:rPr>
              <a:t>10- </a:t>
            </a:r>
            <a:r>
              <a:rPr lang="en-US" sz="2400" b="1" dirty="0">
                <a:latin typeface="Times New Roman" pitchFamily="18" charset="0"/>
                <a:cs typeface="Times New Roman" pitchFamily="18" charset="0"/>
              </a:rPr>
              <a:t>Supports Standardized Testing</a:t>
            </a:r>
            <a:r>
              <a:rPr lang="en-US" sz="2400" dirty="0">
                <a:latin typeface="Times New Roman" pitchFamily="18" charset="0"/>
                <a:cs typeface="Times New Roman" pitchFamily="18" charset="0"/>
              </a:rPr>
              <a:t> – MCQs are widely used in standardized tests like NCLEX, USMLE, and other licensure exams, ensuring consistency in evaluations.</a:t>
            </a: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56</a:t>
            </a:fld>
            <a:endParaRPr lang="en-US"/>
          </a:p>
        </p:txBody>
      </p:sp>
    </p:spTree>
    <p:extLst>
      <p:ext uri="{BB962C8B-B14F-4D97-AF65-F5344CB8AC3E}">
        <p14:creationId xmlns:p14="http://schemas.microsoft.com/office/powerpoint/2010/main" val="29867242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Disadvantages of Multiple Choice items</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271849" y="1198605"/>
            <a:ext cx="11680665" cy="4927561"/>
          </a:xfrm>
        </p:spPr>
        <p:txBody>
          <a:bodyPr>
            <a:normAutofit/>
          </a:bodyPr>
          <a:lstStyle/>
          <a:p>
            <a:pPr lvl="0" algn="l" rtl="0">
              <a:lnSpc>
                <a:spcPct val="150000"/>
              </a:lnSpc>
              <a:buNone/>
            </a:pPr>
            <a:r>
              <a:rPr lang="en-US" dirty="0"/>
              <a:t>1- </a:t>
            </a:r>
            <a:r>
              <a:rPr lang="en-US" sz="2600" dirty="0">
                <a:latin typeface="Times New Roman" pitchFamily="18" charset="0"/>
                <a:cs typeface="Times New Roman" pitchFamily="18" charset="0"/>
              </a:rPr>
              <a:t>Difficult to construct, particularly at </a:t>
            </a:r>
            <a:r>
              <a:rPr lang="en-US" sz="2600" dirty="0">
                <a:solidFill>
                  <a:srgbClr val="FF0000"/>
                </a:solidFill>
                <a:latin typeface="Times New Roman" pitchFamily="18" charset="0"/>
                <a:cs typeface="Times New Roman" pitchFamily="18" charset="0"/>
              </a:rPr>
              <a:t>the higher cognitive levels</a:t>
            </a:r>
            <a:r>
              <a:rPr lang="en-US" sz="2600" dirty="0">
                <a:latin typeface="Times New Roman" pitchFamily="18" charset="0"/>
                <a:cs typeface="Times New Roman" pitchFamily="18" charset="0"/>
              </a:rPr>
              <a:t>.</a:t>
            </a:r>
          </a:p>
          <a:p>
            <a:pPr lvl="0" algn="l" rtl="0">
              <a:lnSpc>
                <a:spcPct val="150000"/>
              </a:lnSpc>
              <a:buNone/>
            </a:pPr>
            <a:r>
              <a:rPr lang="en-US" sz="2600" dirty="0">
                <a:latin typeface="Times New Roman" pitchFamily="18" charset="0"/>
                <a:cs typeface="Times New Roman" pitchFamily="18" charset="0"/>
              </a:rPr>
              <a:t>2- Teachers often experience </a:t>
            </a:r>
            <a:r>
              <a:rPr lang="en-US" sz="2600" dirty="0">
                <a:solidFill>
                  <a:srgbClr val="FF0000"/>
                </a:solidFill>
                <a:latin typeface="Times New Roman" pitchFamily="18" charset="0"/>
                <a:cs typeface="Times New Roman" pitchFamily="18" charset="0"/>
              </a:rPr>
              <a:t>difficulty developing plausible </a:t>
            </a:r>
            <a:r>
              <a:rPr lang="en-US" sz="2600" dirty="0" err="1">
                <a:solidFill>
                  <a:srgbClr val="FF0000"/>
                </a:solidFill>
                <a:latin typeface="Times New Roman" pitchFamily="18" charset="0"/>
                <a:cs typeface="Times New Roman" pitchFamily="18" charset="0"/>
              </a:rPr>
              <a:t>distractors</a:t>
            </a:r>
            <a:r>
              <a:rPr lang="en-US" sz="2600" dirty="0">
                <a:latin typeface="Times New Roman" pitchFamily="18" charset="0"/>
                <a:cs typeface="Times New Roman" pitchFamily="18" charset="0"/>
              </a:rPr>
              <a:t>.</a:t>
            </a:r>
          </a:p>
          <a:p>
            <a:pPr lvl="0" algn="l" rtl="0">
              <a:lnSpc>
                <a:spcPct val="150000"/>
              </a:lnSpc>
              <a:buNone/>
            </a:pPr>
            <a:r>
              <a:rPr lang="en-US" sz="2600" dirty="0">
                <a:latin typeface="Times New Roman" pitchFamily="18" charset="0"/>
                <a:cs typeface="Times New Roman" pitchFamily="18" charset="0"/>
              </a:rPr>
              <a:t>3- It is often </a:t>
            </a:r>
            <a:r>
              <a:rPr lang="en-US" sz="2600" dirty="0">
                <a:solidFill>
                  <a:srgbClr val="FF0000"/>
                </a:solidFill>
                <a:latin typeface="Times New Roman" pitchFamily="18" charset="0"/>
                <a:cs typeface="Times New Roman" pitchFamily="18" charset="0"/>
              </a:rPr>
              <a:t>difficult to identify only one correct answer</a:t>
            </a:r>
            <a:r>
              <a:rPr lang="en-US" sz="2600" dirty="0">
                <a:latin typeface="Times New Roman" pitchFamily="18" charset="0"/>
                <a:cs typeface="Times New Roman" pitchFamily="18" charset="0"/>
              </a:rPr>
              <a:t>.</a:t>
            </a:r>
          </a:p>
          <a:p>
            <a:pPr lvl="0" algn="l" rtl="0">
              <a:lnSpc>
                <a:spcPct val="150000"/>
              </a:lnSpc>
              <a:buNone/>
            </a:pPr>
            <a:r>
              <a:rPr lang="en-US" sz="2600" dirty="0">
                <a:latin typeface="Times New Roman" pitchFamily="18" charset="0"/>
                <a:cs typeface="Times New Roman" pitchFamily="18" charset="0"/>
              </a:rPr>
              <a:t>4- The forming, organizing and the writing of the questions requires </a:t>
            </a:r>
            <a:r>
              <a:rPr lang="en-US" sz="2600" dirty="0">
                <a:solidFill>
                  <a:srgbClr val="FF0000"/>
                </a:solidFill>
                <a:latin typeface="Times New Roman" pitchFamily="18" charset="0"/>
                <a:cs typeface="Times New Roman" pitchFamily="18" charset="0"/>
              </a:rPr>
              <a:t>experience</a:t>
            </a:r>
          </a:p>
          <a:p>
            <a:pPr lvl="0" algn="l" rtl="0">
              <a:lnSpc>
                <a:spcPct val="150000"/>
              </a:lnSpc>
              <a:buNone/>
            </a:pPr>
            <a:r>
              <a:rPr lang="en-US" sz="2600" dirty="0">
                <a:solidFill>
                  <a:srgbClr val="FF0000"/>
                </a:solidFill>
                <a:latin typeface="Times New Roman" pitchFamily="18" charset="0"/>
                <a:cs typeface="Times New Roman" pitchFamily="18" charset="0"/>
              </a:rPr>
              <a:t>5- </a:t>
            </a:r>
            <a:r>
              <a:rPr lang="en-US" sz="2600" dirty="0">
                <a:latin typeface="Times New Roman" pitchFamily="18" charset="0"/>
                <a:cs typeface="Times New Roman" pitchFamily="18" charset="0"/>
              </a:rPr>
              <a:t>Encouragement of guessing: students may resort to guessing answers, which can lead to inaccurate assessments </a:t>
            </a:r>
            <a:r>
              <a:rPr lang="en-US" sz="2600" dirty="0">
                <a:solidFill>
                  <a:srgbClr val="FF0000"/>
                </a:solidFill>
                <a:latin typeface="Times New Roman" pitchFamily="18" charset="0"/>
                <a:cs typeface="Times New Roman" pitchFamily="18" charset="0"/>
              </a:rPr>
              <a:t>of their true understanding.</a:t>
            </a:r>
          </a:p>
          <a:p>
            <a:pPr lvl="0" algn="l" rtl="0">
              <a:lnSpc>
                <a:spcPct val="150000"/>
              </a:lnSpc>
              <a:buNone/>
            </a:pPr>
            <a:endParaRPr lang="en-US" sz="2600" dirty="0">
              <a:solidFill>
                <a:srgbClr val="FF0000"/>
              </a:solidFill>
              <a:latin typeface="Times New Roman" pitchFamily="18" charset="0"/>
              <a:cs typeface="Times New Roman" pitchFamily="18" charset="0"/>
            </a:endParaRPr>
          </a:p>
          <a:p>
            <a:pPr lvl="0" algn="l" rtl="0">
              <a:lnSpc>
                <a:spcPct val="150000"/>
              </a:lnSpc>
              <a:buNone/>
            </a:pPr>
            <a:endParaRPr lang="en-US" dirty="0">
              <a:latin typeface="Times New Roman" pitchFamily="18" charset="0"/>
              <a:cs typeface="Times New Roman" pitchFamily="18" charset="0"/>
            </a:endParaRPr>
          </a:p>
          <a:p>
            <a:pPr algn="l" rtl="0"/>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en-US" sz="3600" b="1" dirty="0">
                <a:solidFill>
                  <a:srgbClr val="FF0000"/>
                </a:solidFill>
                <a:latin typeface="Times New Roman" pitchFamily="18" charset="0"/>
                <a:cs typeface="Times New Roman" pitchFamily="18" charset="0"/>
              </a:rPr>
              <a:t>Disadvantages of Multiple Choice items</a:t>
            </a:r>
            <a:r>
              <a:rPr lang="en-US" sz="3600" dirty="0">
                <a:solidFill>
                  <a:srgbClr val="FF0000"/>
                </a:solidFill>
                <a:latin typeface="Times New Roman" pitchFamily="18" charset="0"/>
                <a:cs typeface="Times New Roman" pitchFamily="18" charset="0"/>
              </a:rPr>
              <a:t/>
            </a:r>
            <a:br>
              <a:rPr lang="en-US" sz="3600" dirty="0">
                <a:solidFill>
                  <a:srgbClr val="FF0000"/>
                </a:solidFill>
                <a:latin typeface="Times New Roman" pitchFamily="18" charset="0"/>
                <a:cs typeface="Times New Roman" pitchFamily="18" charset="0"/>
              </a:rPr>
            </a:br>
            <a:endParaRPr lang="ar-EG" sz="3600"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271849" y="1198605"/>
            <a:ext cx="11680665" cy="4927561"/>
          </a:xfrm>
        </p:spPr>
        <p:txBody>
          <a:bodyPr>
            <a:normAutofit/>
          </a:bodyPr>
          <a:lstStyle/>
          <a:p>
            <a:pPr lvl="0" algn="justLow" rtl="0">
              <a:lnSpc>
                <a:spcPct val="200000"/>
              </a:lnSpc>
              <a:buNone/>
            </a:pPr>
            <a:r>
              <a:rPr lang="en-US" sz="2400" dirty="0"/>
              <a:t>6- </a:t>
            </a:r>
            <a:r>
              <a:rPr lang="en-US" sz="2400" dirty="0">
                <a:latin typeface="Times New Roman" pitchFamily="18" charset="0"/>
                <a:cs typeface="Times New Roman" pitchFamily="18" charset="0"/>
              </a:rPr>
              <a:t>There are some online quizzing tools that use timers and award points to students depending on </a:t>
            </a:r>
            <a:r>
              <a:rPr lang="en-US" sz="2600" dirty="0">
                <a:latin typeface="Times New Roman" pitchFamily="18" charset="0"/>
                <a:cs typeface="Times New Roman" pitchFamily="18" charset="0"/>
              </a:rPr>
              <a:t>the speed of their answers. This encourages students to rush, not read questions carefully and make errors. </a:t>
            </a:r>
          </a:p>
          <a:p>
            <a:pPr lvl="0" algn="justLow" rtl="0">
              <a:lnSpc>
                <a:spcPct val="200000"/>
              </a:lnSpc>
              <a:buNone/>
            </a:pPr>
            <a:r>
              <a:rPr lang="en-US" sz="2600" dirty="0">
                <a:latin typeface="Times New Roman" pitchFamily="18" charset="0"/>
                <a:cs typeface="Times New Roman" pitchFamily="18" charset="0"/>
              </a:rPr>
              <a:t>7- Students with learning difficulties or English as an additional language, may need longer to read and process the question and for selecting or recalling the information, but a timer can cause pressure and/or panic.</a:t>
            </a:r>
            <a:endParaRPr lang="en-US" sz="2600" dirty="0">
              <a:solidFill>
                <a:srgbClr val="FF0000"/>
              </a:solidFill>
              <a:latin typeface="Times New Roman" pitchFamily="18" charset="0"/>
              <a:cs typeface="Times New Roman" pitchFamily="18" charset="0"/>
            </a:endParaRPr>
          </a:p>
          <a:p>
            <a:pPr lvl="0" algn="justLow" rtl="0">
              <a:lnSpc>
                <a:spcPct val="150000"/>
              </a:lnSpc>
              <a:buNone/>
            </a:pPr>
            <a:endParaRPr lang="en-US" dirty="0">
              <a:latin typeface="Times New Roman" pitchFamily="18" charset="0"/>
              <a:cs typeface="Times New Roman" pitchFamily="18" charset="0"/>
            </a:endParaRPr>
          </a:p>
          <a:p>
            <a:pPr algn="l" rtl="0"/>
            <a:endParaRPr lang="ar-EG" dirty="0"/>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58</a:t>
            </a:fld>
            <a:endParaRPr lang="en-US"/>
          </a:p>
        </p:txBody>
      </p:sp>
    </p:spTree>
    <p:extLst>
      <p:ext uri="{BB962C8B-B14F-4D97-AF65-F5344CB8AC3E}">
        <p14:creationId xmlns:p14="http://schemas.microsoft.com/office/powerpoint/2010/main" val="9036308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902" y="274638"/>
            <a:ext cx="10754497" cy="936324"/>
          </a:xfrm>
        </p:spPr>
        <p:txBody>
          <a:bodyPr>
            <a:normAutofit/>
          </a:bodyPr>
          <a:lstStyle/>
          <a:p>
            <a:r>
              <a:rPr lang="en-US" sz="3600" b="1" dirty="0">
                <a:solidFill>
                  <a:srgbClr val="FF0000"/>
                </a:solidFill>
                <a:latin typeface="Times New Roman" pitchFamily="18" charset="0"/>
                <a:cs typeface="Times New Roman" pitchFamily="18" charset="0"/>
              </a:rPr>
              <a:t> Good example for Multiple-Choice questions</a:t>
            </a:r>
            <a:endParaRPr lang="ar-EG" sz="3600" b="1"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a:xfrm>
            <a:off x="98855" y="1124465"/>
            <a:ext cx="11483546" cy="5535827"/>
          </a:xfrm>
        </p:spPr>
        <p:txBody>
          <a:bodyPr>
            <a:normAutofit/>
          </a:bodyPr>
          <a:lstStyle/>
          <a:p>
            <a:pPr algn="l" rtl="0">
              <a:lnSpc>
                <a:spcPct val="130000"/>
              </a:lnSpc>
              <a:buNone/>
            </a:pPr>
            <a:r>
              <a:rPr lang="en-US" sz="2400" dirty="0">
                <a:latin typeface="Times New Roman" panose="02020603050405020304" pitchFamily="18" charset="0"/>
                <a:cs typeface="Times New Roman" panose="02020603050405020304" pitchFamily="18" charset="0"/>
              </a:rPr>
              <a:t>A nurse is assisting a patient who is at risk for falls. Which of the following interventions is the most effective in preventing falls?</a:t>
            </a:r>
          </a:p>
          <a:p>
            <a:pPr marL="514350" indent="-514350" algn="l" rtl="0">
              <a:lnSpc>
                <a:spcPct val="130000"/>
              </a:lnSpc>
              <a:buAutoNum type="alphaUcParenR"/>
            </a:pPr>
            <a:r>
              <a:rPr lang="en-US" sz="2400" dirty="0">
                <a:latin typeface="Times New Roman" panose="02020603050405020304" pitchFamily="18" charset="0"/>
                <a:cs typeface="Times New Roman" panose="02020603050405020304" pitchFamily="18" charset="0"/>
              </a:rPr>
              <a:t>Encourage the patient to stay in bed at all times.</a:t>
            </a:r>
          </a:p>
          <a:p>
            <a:pPr marL="514350" indent="-514350" algn="l" rtl="0">
              <a:lnSpc>
                <a:spcPct val="130000"/>
              </a:lnSpc>
              <a:buAutoNum type="alphaUcParenR"/>
            </a:pPr>
            <a:r>
              <a:rPr lang="en-US" sz="2400" dirty="0">
                <a:latin typeface="Times New Roman" panose="02020603050405020304" pitchFamily="18" charset="0"/>
                <a:cs typeface="Times New Roman" panose="02020603050405020304" pitchFamily="18" charset="0"/>
              </a:rPr>
              <a:t>Apply physical restraints to prevent movement.</a:t>
            </a:r>
          </a:p>
          <a:p>
            <a:pPr marL="514350" indent="-514350" algn="l" rtl="0">
              <a:lnSpc>
                <a:spcPct val="130000"/>
              </a:lnSpc>
              <a:buAutoNum type="alphaUcParenR"/>
            </a:pPr>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Keep the call light within reach and assist with ambulation as needed. </a:t>
            </a:r>
          </a:p>
          <a:p>
            <a:pPr marL="0" indent="0" algn="l" rtl="0">
              <a:lnSpc>
                <a:spcPct val="130000"/>
              </a:lnSpc>
              <a:buNone/>
            </a:pPr>
            <a:r>
              <a:rPr lang="en-US" sz="2400" dirty="0">
                <a:latin typeface="Times New Roman" panose="02020603050405020304" pitchFamily="18" charset="0"/>
                <a:cs typeface="Times New Roman" panose="02020603050405020304" pitchFamily="18" charset="0"/>
              </a:rPr>
              <a:t>D) Tell the patient to call for help only if they feel dizzy.</a:t>
            </a:r>
          </a:p>
          <a:p>
            <a:pPr marL="0" indent="0" algn="l" rtl="0">
              <a:lnSpc>
                <a:spcPct val="130000"/>
              </a:lnSpc>
              <a:buNone/>
            </a:pPr>
            <a:endParaRPr lang="en-US" sz="2400" b="1" dirty="0">
              <a:latin typeface="Times New Roman" panose="02020603050405020304" pitchFamily="18" charset="0"/>
              <a:cs typeface="Times New Roman" panose="02020603050405020304" pitchFamily="18" charset="0"/>
            </a:endParaRPr>
          </a:p>
          <a:p>
            <a:pPr marL="0" indent="0" algn="l" rtl="0">
              <a:lnSpc>
                <a:spcPct val="130000"/>
              </a:lnSpc>
              <a:buNone/>
            </a:pPr>
            <a:r>
              <a:rPr lang="en-US" sz="2400" dirty="0">
                <a:latin typeface="Times New Roman" pitchFamily="18" charset="0"/>
                <a:cs typeface="Times New Roman" pitchFamily="18" charset="0"/>
              </a:rPr>
              <a:t>No absolutes ("always," "never"), One clear best answer (C—promotes safety while allowing movement)Logical distractors that test understanding</a:t>
            </a:r>
            <a:endParaRPr lang="ar-EG" sz="2400" dirty="0">
              <a:latin typeface="Times New Roman" pitchFamily="18" charset="0"/>
              <a:cs typeface="Times New Roman" pitchFamily="18" charset="0"/>
            </a:endParaRP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59</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A57B4A-D035-F9AB-3F2E-75C7DE0A4A09}"/>
              </a:ext>
            </a:extLst>
          </p:cNvPr>
          <p:cNvSpPr>
            <a:spLocks noGrp="1"/>
          </p:cNvSpPr>
          <p:nvPr>
            <p:ph type="title"/>
          </p:nvPr>
        </p:nvSpPr>
        <p:spPr>
          <a:xfrm>
            <a:off x="723900" y="161926"/>
            <a:ext cx="10387123" cy="1333500"/>
          </a:xfrm>
        </p:spPr>
        <p:txBody>
          <a:bodyPr>
            <a:normAutofit/>
          </a:bodyPr>
          <a:lstStyle/>
          <a:p>
            <a:r>
              <a:rPr lang="en-US" sz="4000" b="1" dirty="0">
                <a:solidFill>
                  <a:srgbClr val="FF0000"/>
                </a:solidFill>
                <a:latin typeface="Times New Roman" pitchFamily="18" charset="0"/>
                <a:cs typeface="Times New Roman" pitchFamily="18" charset="0"/>
              </a:rPr>
              <a:t>Multiple-Choice and Multiple-Response</a:t>
            </a:r>
          </a:p>
        </p:txBody>
      </p:sp>
      <p:sp>
        <p:nvSpPr>
          <p:cNvPr id="3" name="Content Placeholder 2">
            <a:extLst>
              <a:ext uri="{FF2B5EF4-FFF2-40B4-BE49-F238E27FC236}">
                <a16:creationId xmlns:a16="http://schemas.microsoft.com/office/drawing/2014/main" xmlns="" id="{C510555B-1C7A-F514-4664-283A50F0B4CC}"/>
              </a:ext>
            </a:extLst>
          </p:cNvPr>
          <p:cNvSpPr>
            <a:spLocks noGrp="1"/>
          </p:cNvSpPr>
          <p:nvPr>
            <p:ph sz="half" idx="1"/>
          </p:nvPr>
        </p:nvSpPr>
        <p:spPr>
          <a:xfrm>
            <a:off x="206063" y="1815922"/>
            <a:ext cx="5508937" cy="4790940"/>
          </a:xfrm>
        </p:spPr>
        <p:txBody>
          <a:bodyPr>
            <a:normAutofit/>
          </a:bodyPr>
          <a:lstStyle/>
          <a:p>
            <a:pPr algn="just" rtl="0">
              <a:lnSpc>
                <a:spcPct val="150000"/>
              </a:lnSpc>
            </a:pPr>
            <a:r>
              <a:rPr lang="en-US" sz="2800" dirty="0">
                <a:solidFill>
                  <a:schemeClr val="tx1"/>
                </a:solidFill>
                <a:latin typeface="Times New Roman" panose="02020603050405020304" pitchFamily="18" charset="0"/>
                <a:cs typeface="Times New Roman" panose="02020603050405020304" pitchFamily="18" charset="0"/>
              </a:rPr>
              <a:t>Both of these test-item formats may be used for assessing learning at the </a:t>
            </a:r>
            <a:r>
              <a:rPr lang="en-US" sz="2800" dirty="0">
                <a:solidFill>
                  <a:schemeClr val="accent4">
                    <a:lumMod val="75000"/>
                  </a:schemeClr>
                </a:solidFill>
                <a:latin typeface="Times New Roman" panose="02020603050405020304" pitchFamily="18" charset="0"/>
                <a:cs typeface="Times New Roman" panose="02020603050405020304" pitchFamily="18" charset="0"/>
              </a:rPr>
              <a:t>Remembering, Understanding, Applying, and Analyzing levels</a:t>
            </a:r>
            <a:r>
              <a:rPr lang="en-US" sz="2800" dirty="0">
                <a:solidFill>
                  <a:schemeClr val="tx1"/>
                </a:solidFill>
                <a:latin typeface="Times New Roman" panose="02020603050405020304" pitchFamily="18" charset="0"/>
                <a:cs typeface="Times New Roman" panose="02020603050405020304" pitchFamily="18" charset="0"/>
              </a:rPr>
              <a:t>, making them adaptable for a wide range of content and learning outcomes.</a:t>
            </a:r>
          </a:p>
          <a:p>
            <a:pPr algn="l" rtl="0"/>
            <a:endParaRPr lang="en-US" dirty="0"/>
          </a:p>
        </p:txBody>
      </p:sp>
      <p:pic>
        <p:nvPicPr>
          <p:cNvPr id="8" name="Content Placeholder 7">
            <a:extLst>
              <a:ext uri="{FF2B5EF4-FFF2-40B4-BE49-F238E27FC236}">
                <a16:creationId xmlns:a16="http://schemas.microsoft.com/office/drawing/2014/main" xmlns="" id="{AD2CACB3-9ED5-AB7B-5562-70B4B2000F8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98524" y="1609860"/>
            <a:ext cx="5988676" cy="4813800"/>
          </a:xfrm>
        </p:spPr>
      </p:pic>
      <p:sp>
        <p:nvSpPr>
          <p:cNvPr id="5" name="Date Placeholder 4">
            <a:extLst>
              <a:ext uri="{FF2B5EF4-FFF2-40B4-BE49-F238E27FC236}">
                <a16:creationId xmlns:a16="http://schemas.microsoft.com/office/drawing/2014/main" xmlns="" id="{5451BD9A-F3D9-450C-E456-265D993D323A}"/>
              </a:ext>
            </a:extLst>
          </p:cNvPr>
          <p:cNvSpPr>
            <a:spLocks noGrp="1"/>
          </p:cNvSpPr>
          <p:nvPr>
            <p:ph type="dt" sz="half" idx="10"/>
          </p:nvPr>
        </p:nvSpPr>
        <p:spPr/>
        <p:txBody>
          <a:bodyPr/>
          <a:lstStyle/>
          <a:p>
            <a:fld id="{947B1D4E-9674-4600-9293-F7CF6E4D35CD}" type="datetime1">
              <a:rPr lang="en-US" smtClean="0"/>
              <a:pPr/>
              <a:t>4/16/2025</a:t>
            </a:fld>
            <a:endParaRPr lang="en-US"/>
          </a:p>
        </p:txBody>
      </p:sp>
      <p:sp>
        <p:nvSpPr>
          <p:cNvPr id="6" name="Slide Number Placeholder 5">
            <a:extLst>
              <a:ext uri="{FF2B5EF4-FFF2-40B4-BE49-F238E27FC236}">
                <a16:creationId xmlns:a16="http://schemas.microsoft.com/office/drawing/2014/main" xmlns="" id="{AA7C43F0-BDE3-1BCC-4381-B8E4939F157F}"/>
              </a:ext>
            </a:extLst>
          </p:cNvPr>
          <p:cNvSpPr>
            <a:spLocks noGrp="1"/>
          </p:cNvSpPr>
          <p:nvPr>
            <p:ph type="sldNum" sz="quarter" idx="12"/>
          </p:nvPr>
        </p:nvSpPr>
        <p:spPr/>
        <p:txBody>
          <a:bodyPr/>
          <a:lstStyle/>
          <a:p>
            <a:fld id="{08AB70BE-1769-45B8-85A6-0C837432C7E6}" type="slidenum">
              <a:rPr lang="en-US" smtClean="0"/>
              <a:pPr/>
              <a:t>6</a:t>
            </a:fld>
            <a:endParaRPr lang="en-US"/>
          </a:p>
        </p:txBody>
      </p:sp>
    </p:spTree>
    <p:extLst>
      <p:ext uri="{BB962C8B-B14F-4D97-AF65-F5344CB8AC3E}">
        <p14:creationId xmlns:p14="http://schemas.microsoft.com/office/powerpoint/2010/main" val="33394365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a:solidFill>
                  <a:srgbClr val="FF0000"/>
                </a:solidFill>
              </a:rPr>
              <a:t> </a:t>
            </a:r>
            <a:r>
              <a:rPr lang="en-US" sz="3600" b="1" dirty="0">
                <a:solidFill>
                  <a:srgbClr val="FF0000"/>
                </a:solidFill>
                <a:latin typeface="Times New Roman" pitchFamily="18" charset="0"/>
                <a:cs typeface="Times New Roman" pitchFamily="18" charset="0"/>
              </a:rPr>
              <a:t>Good example for Multiple-Choice questions cont.,</a:t>
            </a:r>
            <a:endParaRPr lang="ar-EG" sz="3600" b="1" dirty="0">
              <a:latin typeface="Times New Roman" pitchFamily="18" charset="0"/>
              <a:cs typeface="Times New Roman" pitchFamily="18" charset="0"/>
            </a:endParaRPr>
          </a:p>
        </p:txBody>
      </p:sp>
      <p:sp>
        <p:nvSpPr>
          <p:cNvPr id="3" name="عنصر نائب للمحتوى 2"/>
          <p:cNvSpPr>
            <a:spLocks noGrp="1"/>
          </p:cNvSpPr>
          <p:nvPr>
            <p:ph idx="1"/>
          </p:nvPr>
        </p:nvSpPr>
        <p:spPr>
          <a:xfrm>
            <a:off x="172995" y="1322173"/>
            <a:ext cx="11409405" cy="4803993"/>
          </a:xfrm>
        </p:spPr>
        <p:txBody>
          <a:bodyPr>
            <a:normAutofit fontScale="92500" lnSpcReduction="10000"/>
          </a:bodyPr>
          <a:lstStyle/>
          <a:p>
            <a:pPr algn="l" rtl="0">
              <a:lnSpc>
                <a:spcPct val="150000"/>
              </a:lnSpc>
              <a:buNone/>
            </a:pPr>
            <a:r>
              <a:rPr lang="en-US" sz="2400" dirty="0">
                <a:latin typeface="Times New Roman" pitchFamily="18" charset="0"/>
                <a:cs typeface="Times New Roman" pitchFamily="18" charset="0"/>
              </a:rPr>
              <a:t>A patient with heart failure reports shortness of breath and has crackles in the lungs. What is the priority nursing action?</a:t>
            </a:r>
          </a:p>
          <a:p>
            <a:pPr marL="514350" indent="-514350" algn="l" rtl="0">
              <a:lnSpc>
                <a:spcPct val="150000"/>
              </a:lnSpc>
              <a:buAutoNum type="alphaUcParenR"/>
            </a:pPr>
            <a:r>
              <a:rPr lang="en-US" sz="2400" dirty="0">
                <a:solidFill>
                  <a:srgbClr val="FF0000"/>
                </a:solidFill>
                <a:latin typeface="Times New Roman" pitchFamily="18" charset="0"/>
                <a:cs typeface="Times New Roman" pitchFamily="18" charset="0"/>
              </a:rPr>
              <a:t>Elevate the head of the bed </a:t>
            </a:r>
          </a:p>
          <a:p>
            <a:pPr marL="514350" indent="-514350" algn="l" rtl="0">
              <a:lnSpc>
                <a:spcPct val="150000"/>
              </a:lnSpc>
              <a:buAutoNum type="alphaUcParenR"/>
            </a:pPr>
            <a:r>
              <a:rPr lang="en-US" sz="2400" dirty="0">
                <a:latin typeface="Times New Roman" pitchFamily="18" charset="0"/>
                <a:cs typeface="Times New Roman" pitchFamily="18" charset="0"/>
              </a:rPr>
              <a:t>Encourage deep breathing exercises</a:t>
            </a:r>
          </a:p>
          <a:p>
            <a:pPr marL="514350" indent="-514350" algn="l" rtl="0">
              <a:lnSpc>
                <a:spcPct val="150000"/>
              </a:lnSpc>
              <a:buAutoNum type="alphaUcParenR"/>
            </a:pPr>
            <a:r>
              <a:rPr lang="en-US" sz="2400" dirty="0">
                <a:latin typeface="Times New Roman" pitchFamily="18" charset="0"/>
                <a:cs typeface="Times New Roman" pitchFamily="18" charset="0"/>
              </a:rPr>
              <a:t>) Administer an antitussive</a:t>
            </a:r>
          </a:p>
          <a:p>
            <a:pPr marL="514350" indent="-514350" algn="l" rtl="0">
              <a:lnSpc>
                <a:spcPct val="150000"/>
              </a:lnSpc>
              <a:buAutoNum type="alphaUcParenR"/>
            </a:pPr>
            <a:r>
              <a:rPr lang="en-US" sz="2400" dirty="0">
                <a:latin typeface="Times New Roman" pitchFamily="18" charset="0"/>
                <a:cs typeface="Times New Roman" pitchFamily="18" charset="0"/>
              </a:rPr>
              <a:t>Restrict oral fluids</a:t>
            </a:r>
          </a:p>
          <a:p>
            <a:pPr marL="0" indent="0" algn="l" rtl="0">
              <a:lnSpc>
                <a:spcPct val="150000"/>
              </a:lnSpc>
              <a:buNone/>
            </a:pPr>
            <a:r>
              <a:rPr lang="en-US" sz="2400" dirty="0">
                <a:latin typeface="Times New Roman" pitchFamily="18" charset="0"/>
                <a:cs typeface="Times New Roman" pitchFamily="18" charset="0"/>
              </a:rPr>
              <a:t>Uses "priority" to prompt critical thinking</a:t>
            </a:r>
          </a:p>
          <a:p>
            <a:pPr marL="0" indent="0" algn="l" rtl="0">
              <a:lnSpc>
                <a:spcPct val="150000"/>
              </a:lnSpc>
              <a:buNone/>
            </a:pPr>
            <a:r>
              <a:rPr lang="en-US" sz="2400" dirty="0">
                <a:latin typeface="Times New Roman" pitchFamily="18" charset="0"/>
                <a:cs typeface="Times New Roman" pitchFamily="18" charset="0"/>
              </a:rPr>
              <a:t>Only one correct answer (A—improves breathing immediately)</a:t>
            </a:r>
          </a:p>
          <a:p>
            <a:pPr marL="0" indent="0" algn="l" rtl="0">
              <a:lnSpc>
                <a:spcPct val="150000"/>
              </a:lnSpc>
              <a:buNone/>
            </a:pPr>
            <a:r>
              <a:rPr lang="en-US" sz="2400" dirty="0">
                <a:latin typeface="Times New Roman" pitchFamily="18" charset="0"/>
                <a:cs typeface="Times New Roman" pitchFamily="18" charset="0"/>
              </a:rPr>
              <a:t>Other options are plausible but not the first action</a:t>
            </a: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b="1" dirty="0">
                <a:solidFill>
                  <a:srgbClr val="FF0000"/>
                </a:solidFill>
                <a:latin typeface="Times New Roman" pitchFamily="18" charset="0"/>
                <a:cs typeface="Times New Roman" pitchFamily="18" charset="0"/>
              </a:rPr>
              <a:t>Poor example for Multiple-Choice questions</a:t>
            </a:r>
            <a:endParaRPr lang="ar-EG" sz="3600" b="1" dirty="0">
              <a:solidFill>
                <a:srgbClr val="FF0000"/>
              </a:solidFill>
              <a:latin typeface="Times New Roman" pitchFamily="18" charset="0"/>
              <a:cs typeface="Times New Roman" pitchFamily="18" charset="0"/>
            </a:endParaRPr>
          </a:p>
        </p:txBody>
      </p:sp>
      <p:sp>
        <p:nvSpPr>
          <p:cNvPr id="3" name="عنصر نائب للمحتوى 2"/>
          <p:cNvSpPr>
            <a:spLocks noGrp="1"/>
          </p:cNvSpPr>
          <p:nvPr>
            <p:ph idx="1"/>
          </p:nvPr>
        </p:nvSpPr>
        <p:spPr/>
        <p:txBody>
          <a:bodyPr>
            <a:normAutofit fontScale="92500"/>
          </a:bodyPr>
          <a:lstStyle/>
          <a:p>
            <a:pPr algn="l" rtl="0">
              <a:lnSpc>
                <a:spcPct val="200000"/>
              </a:lnSpc>
              <a:buNone/>
            </a:pPr>
            <a:r>
              <a:rPr lang="en-US" sz="2400" dirty="0">
                <a:latin typeface="Times New Roman" pitchFamily="18" charset="0"/>
                <a:cs typeface="Times New Roman" pitchFamily="18" charset="0"/>
              </a:rPr>
              <a:t>A nurse is monitoring a post-operative patient. Which intervention is the best for preventing deep vein thrombosis (DVT)?</a:t>
            </a:r>
          </a:p>
          <a:p>
            <a:pPr marL="514350" indent="-514350" algn="l" rtl="0">
              <a:lnSpc>
                <a:spcPct val="200000"/>
              </a:lnSpc>
              <a:buAutoNum type="alphaUcParenR"/>
            </a:pPr>
            <a:r>
              <a:rPr lang="en-US" sz="2400" dirty="0">
                <a:latin typeface="Times New Roman" pitchFamily="18" charset="0"/>
                <a:cs typeface="Times New Roman" pitchFamily="18" charset="0"/>
              </a:rPr>
              <a:t>Encourage ambulation </a:t>
            </a:r>
          </a:p>
          <a:p>
            <a:pPr marL="514350" indent="-514350" algn="l" rtl="0">
              <a:lnSpc>
                <a:spcPct val="200000"/>
              </a:lnSpc>
              <a:buAutoNum type="alphaUcParen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Apply compression stockings </a:t>
            </a:r>
          </a:p>
          <a:p>
            <a:pPr marL="514350" indent="-514350" algn="l" rtl="0">
              <a:lnSpc>
                <a:spcPct val="200000"/>
              </a:lnSpc>
              <a:buAutoNum type="alphaUcParenR"/>
            </a:pPr>
            <a:r>
              <a:rPr lang="en-US" sz="2400" dirty="0">
                <a:solidFill>
                  <a:srgbClr val="FF0000"/>
                </a:solidFill>
                <a:latin typeface="Times New Roman" pitchFamily="18" charset="0"/>
                <a:cs typeface="Times New Roman" pitchFamily="18" charset="0"/>
              </a:rPr>
              <a:t>Perform passive range-of-motion exercises </a:t>
            </a:r>
          </a:p>
          <a:p>
            <a:pPr marL="514350" indent="-514350" algn="l" rtl="0">
              <a:lnSpc>
                <a:spcPct val="200000"/>
              </a:lnSpc>
              <a:buAutoNum type="alphaUcParenR"/>
            </a:pPr>
            <a:r>
              <a:rPr lang="en-US" sz="2400" dirty="0">
                <a:solidFill>
                  <a:srgbClr val="FF0000"/>
                </a:solidFill>
                <a:latin typeface="Times New Roman" pitchFamily="18" charset="0"/>
                <a:cs typeface="Times New Roman" pitchFamily="18" charset="0"/>
              </a:rPr>
              <a:t>Administer pain medication</a:t>
            </a:r>
          </a:p>
        </p:txBody>
      </p:sp>
      <p:sp>
        <p:nvSpPr>
          <p:cNvPr id="4" name="عنصر نائب للتاريخ 3"/>
          <p:cNvSpPr>
            <a:spLocks noGrp="1"/>
          </p:cNvSpPr>
          <p:nvPr>
            <p:ph type="dt" sz="half" idx="10"/>
          </p:nvPr>
        </p:nvSpPr>
        <p:spPr/>
        <p:txBody>
          <a:bodyPr/>
          <a:lstStyle/>
          <a:p>
            <a:fld id="{36A456D6-2EBB-47A1-9336-54193C1AF9DB}" type="datetime1">
              <a:rPr lang="en-US" smtClean="0"/>
              <a:pPr/>
              <a:t>4/16/2025</a:t>
            </a:fld>
            <a:endParaRPr lang="en-US"/>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References</a:t>
            </a:r>
            <a:endParaRPr lang="ar-EG" b="1" dirty="0">
              <a:solidFill>
                <a:srgbClr val="FF0000"/>
              </a:solidFill>
            </a:endParaRPr>
          </a:p>
        </p:txBody>
      </p:sp>
      <p:sp>
        <p:nvSpPr>
          <p:cNvPr id="3" name="عنصر نائب للمحتوى 2"/>
          <p:cNvSpPr>
            <a:spLocks noGrp="1"/>
          </p:cNvSpPr>
          <p:nvPr>
            <p:ph idx="1"/>
          </p:nvPr>
        </p:nvSpPr>
        <p:spPr/>
        <p:txBody>
          <a:bodyPr>
            <a:normAutofit/>
          </a:bodyPr>
          <a:lstStyle/>
          <a:p>
            <a:pPr algn="l" rtl="0">
              <a:buNone/>
            </a:pPr>
            <a:r>
              <a:rPr lang="en-US" sz="2600" dirty="0" err="1">
                <a:latin typeface="Times New Roman" pitchFamily="18" charset="0"/>
                <a:cs typeface="Times New Roman" pitchFamily="18" charset="0"/>
              </a:rPr>
              <a:t>Oermann</a:t>
            </a:r>
            <a:r>
              <a:rPr lang="en-US" sz="2600" dirty="0">
                <a:latin typeface="Times New Roman" pitchFamily="18" charset="0"/>
                <a:cs typeface="Times New Roman" pitchFamily="18" charset="0"/>
              </a:rPr>
              <a:t>, M. H., De Gagne, J. C., &amp; Phillips, B. C. (Eds.). (2021). Evaluation and testing in nursing education (7th ed.). Springer Publishing Company.</a:t>
            </a:r>
          </a:p>
          <a:p>
            <a:pPr algn="l" rtl="0">
              <a:buNone/>
            </a:pPr>
            <a:endParaRPr lang="en-US" sz="2600" dirty="0">
              <a:latin typeface="Times New Roman" pitchFamily="18" charset="0"/>
              <a:cs typeface="Times New Roman" pitchFamily="18" charset="0"/>
            </a:endParaRPr>
          </a:p>
          <a:p>
            <a:pPr algn="l" rtl="0">
              <a:buNone/>
            </a:pPr>
            <a:r>
              <a:rPr lang="en-US" sz="2600" dirty="0" err="1">
                <a:latin typeface="Times New Roman" pitchFamily="18" charset="0"/>
                <a:cs typeface="Times New Roman" pitchFamily="18" charset="0"/>
              </a:rPr>
              <a:t>Brookhart</a:t>
            </a:r>
            <a:r>
              <a:rPr lang="en-US" sz="2600" dirty="0">
                <a:latin typeface="Times New Roman" pitchFamily="18" charset="0"/>
                <a:cs typeface="Times New Roman" pitchFamily="18" charset="0"/>
              </a:rPr>
              <a:t>, S. M., &amp;</a:t>
            </a:r>
            <a:r>
              <a:rPr lang="en-US" sz="2600" dirty="0" err="1">
                <a:latin typeface="Times New Roman" pitchFamily="18" charset="0"/>
                <a:cs typeface="Times New Roman" pitchFamily="18" charset="0"/>
              </a:rPr>
              <a:t>Nitko</a:t>
            </a:r>
            <a:r>
              <a:rPr lang="en-US" sz="2600" dirty="0">
                <a:latin typeface="Times New Roman" pitchFamily="18" charset="0"/>
                <a:cs typeface="Times New Roman" pitchFamily="18" charset="0"/>
              </a:rPr>
              <a:t>, A. J. (2019). Educational assessment of students (8th ed.). New York, 	NY: Pearson Education</a:t>
            </a:r>
          </a:p>
          <a:p>
            <a:pPr algn="l" rtl="0">
              <a:buNone/>
            </a:pPr>
            <a:endParaRPr lang="en-US" sz="2600" dirty="0">
              <a:latin typeface="Times New Roman" pitchFamily="18" charset="0"/>
              <a:cs typeface="Times New Roman" pitchFamily="18" charset="0"/>
            </a:endParaRPr>
          </a:p>
          <a:p>
            <a:pPr algn="l" rtl="0">
              <a:buNone/>
            </a:pPr>
            <a:r>
              <a:rPr lang="en-US" sz="2600" dirty="0">
                <a:latin typeface="Times New Roman" pitchFamily="18" charset="0"/>
                <a:cs typeface="Times New Roman" pitchFamily="18" charset="0"/>
              </a:rPr>
              <a:t>Pham, H., Trigg, M., Wu, S., O’Connell, A., Harry, C., Barnard, J., &amp;</a:t>
            </a:r>
            <a:r>
              <a:rPr lang="en-US" sz="2600" dirty="0" err="1">
                <a:latin typeface="Times New Roman" pitchFamily="18" charset="0"/>
                <a:cs typeface="Times New Roman" pitchFamily="18" charset="0"/>
              </a:rPr>
              <a:t>Devitt</a:t>
            </a:r>
            <a:r>
              <a:rPr lang="en-US" sz="2600" dirty="0">
                <a:latin typeface="Times New Roman" pitchFamily="18" charset="0"/>
                <a:cs typeface="Times New Roman" pitchFamily="18" charset="0"/>
              </a:rPr>
              <a:t>, P. (2018). 	Choosing medical assessments: Does the multiple-choice question make the grade? 	Education for Health, 	31, 65–71. </a:t>
            </a:r>
            <a:r>
              <a:rPr lang="en-US" sz="2600" u="sng" dirty="0">
                <a:solidFill>
                  <a:schemeClr val="accent1">
                    <a:lumMod val="75000"/>
                  </a:schemeClr>
                </a:solidFill>
                <a:latin typeface="Times New Roman" pitchFamily="18" charset="0"/>
                <a:cs typeface="Times New Roman" pitchFamily="18" charset="0"/>
              </a:rPr>
              <a:t>doi:10.4103/efh.EfH_229_17</a:t>
            </a:r>
          </a:p>
          <a:p>
            <a:pPr algn="l" rtl="0">
              <a:buNone/>
            </a:pPr>
            <a:endParaRPr lang="en-US" sz="2600" dirty="0">
              <a:latin typeface="Times New Roman" pitchFamily="18" charset="0"/>
              <a:cs typeface="Times New Roman" pitchFamily="18" charset="0"/>
            </a:endParaRPr>
          </a:p>
          <a:p>
            <a:pPr algn="l" rtl="0">
              <a:buNone/>
            </a:pPr>
            <a:endParaRPr lang="en-US" dirty="0">
              <a:latin typeface="Times New Roman" pitchFamily="18" charset="0"/>
              <a:cs typeface="Times New Roman" pitchFamily="18" charset="0"/>
            </a:endParaRPr>
          </a:p>
          <a:p>
            <a:pPr algn="l" rtl="0"/>
            <a:endParaRPr lang="en-US" dirty="0"/>
          </a:p>
          <a:p>
            <a:pPr algn="l" rtl="0"/>
            <a:endParaRPr lang="ar-EG" dirty="0"/>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References</a:t>
            </a:r>
            <a:endParaRPr lang="ar-EG" b="1" dirty="0">
              <a:solidFill>
                <a:srgbClr val="FF0000"/>
              </a:solidFill>
            </a:endParaRPr>
          </a:p>
        </p:txBody>
      </p:sp>
      <p:sp>
        <p:nvSpPr>
          <p:cNvPr id="3" name="عنصر نائب للمحتوى 2"/>
          <p:cNvSpPr>
            <a:spLocks noGrp="1"/>
          </p:cNvSpPr>
          <p:nvPr>
            <p:ph idx="1"/>
          </p:nvPr>
        </p:nvSpPr>
        <p:spPr/>
        <p:txBody>
          <a:bodyPr>
            <a:normAutofit/>
          </a:bodyPr>
          <a:lstStyle/>
          <a:p>
            <a:pPr algn="l" rtl="0">
              <a:lnSpc>
                <a:spcPct val="90000"/>
              </a:lnSpc>
              <a:buNone/>
            </a:pPr>
            <a:r>
              <a:rPr lang="en-US" sz="2400" dirty="0">
                <a:latin typeface="Times New Roman" pitchFamily="18" charset="0"/>
                <a:cs typeface="Times New Roman" pitchFamily="18" charset="0"/>
              </a:rPr>
              <a:t>  -  USMLE. (</a:t>
            </a:r>
            <a:r>
              <a:rPr lang="en-US" sz="2400" dirty="0" err="1">
                <a:latin typeface="Times New Roman" pitchFamily="18" charset="0"/>
                <a:cs typeface="Times New Roman" pitchFamily="18" charset="0"/>
              </a:rPr>
              <a:t>n.d.</a:t>
            </a:r>
            <a:r>
              <a:rPr lang="en-US" sz="2400" dirty="0">
                <a:latin typeface="Times New Roman" pitchFamily="18" charset="0"/>
                <a:cs typeface="Times New Roman" pitchFamily="18" charset="0"/>
              </a:rPr>
              <a:t>). Multiple-choice questions. United States Medical Licensing Examination. Retrieved March 4, 2025, from </a:t>
            </a:r>
            <a:r>
              <a:rPr lang="en-US" sz="2400" dirty="0">
                <a:latin typeface="Times New Roman" pitchFamily="18" charset="0"/>
                <a:cs typeface="Times New Roman" pitchFamily="18" charset="0"/>
                <a:hlinkClick r:id="rId2"/>
              </a:rPr>
              <a:t>https://www.usmle.org/exam-resources/step-3-materials/step-3-test-question-formats/multiple-choice-questions</a:t>
            </a:r>
            <a:endParaRPr lang="en-US" sz="2400" dirty="0">
              <a:latin typeface="Times New Roman" pitchFamily="18" charset="0"/>
              <a:cs typeface="Times New Roman" pitchFamily="18" charset="0"/>
            </a:endParaRPr>
          </a:p>
          <a:p>
            <a:pPr algn="l" rtl="0">
              <a:lnSpc>
                <a:spcPct val="90000"/>
              </a:lnSpc>
              <a:buNone/>
            </a:pPr>
            <a:endParaRPr lang="en-US" sz="2400" dirty="0">
              <a:latin typeface="Times New Roman" pitchFamily="18" charset="0"/>
              <a:cs typeface="Times New Roman" pitchFamily="18" charset="0"/>
            </a:endParaRPr>
          </a:p>
          <a:p>
            <a:pPr algn="l" rtl="0">
              <a:lnSpc>
                <a:spcPct val="90000"/>
              </a:lnSpc>
              <a:buFontTx/>
              <a:buChar char="-"/>
            </a:pPr>
            <a:r>
              <a:rPr lang="en-US" sz="2400" dirty="0">
                <a:latin typeface="Times New Roman" pitchFamily="18" charset="0"/>
                <a:cs typeface="Times New Roman" pitchFamily="18" charset="0"/>
              </a:rPr>
              <a:t>NCBE. (</a:t>
            </a:r>
            <a:r>
              <a:rPr lang="en-US" sz="2400" dirty="0" err="1">
                <a:latin typeface="Times New Roman" pitchFamily="18" charset="0"/>
                <a:cs typeface="Times New Roman" pitchFamily="18" charset="0"/>
              </a:rPr>
              <a:t>n.d.</a:t>
            </a:r>
            <a:r>
              <a:rPr lang="en-US" sz="2400" dirty="0">
                <a:latin typeface="Times New Roman" pitchFamily="18" charset="0"/>
                <a:cs typeface="Times New Roman" pitchFamily="18" charset="0"/>
              </a:rPr>
              <a:t>). Sample multiple-choice questions. National Conference of Bar Examiners. Retrieved March 4, 2025, from </a:t>
            </a:r>
            <a:r>
              <a:rPr lang="en-US" sz="2400" dirty="0">
                <a:latin typeface="Times New Roman" pitchFamily="18" charset="0"/>
                <a:cs typeface="Times New Roman" pitchFamily="18" charset="0"/>
                <a:hlinkClick r:id="rId3"/>
              </a:rPr>
              <a:t>https://www.ncbex.org/exams/nextgen/sample-questions/multiple-choice</a:t>
            </a:r>
            <a:endParaRPr lang="en-US" sz="2400" dirty="0">
              <a:latin typeface="Times New Roman" pitchFamily="18" charset="0"/>
              <a:cs typeface="Times New Roman" pitchFamily="18" charset="0"/>
            </a:endParaRPr>
          </a:p>
          <a:p>
            <a:pPr algn="l" rtl="0">
              <a:lnSpc>
                <a:spcPct val="90000"/>
              </a:lnSpc>
              <a:buFontTx/>
              <a:buChar char="-"/>
            </a:pPr>
            <a:endParaRPr lang="en-US" sz="2400" dirty="0">
              <a:latin typeface="Times New Roman" pitchFamily="18" charset="0"/>
              <a:cs typeface="Times New Roman" pitchFamily="18" charset="0"/>
            </a:endParaRPr>
          </a:p>
          <a:p>
            <a:pPr algn="justLow" rtl="0">
              <a:lnSpc>
                <a:spcPct val="150000"/>
              </a:lnSpc>
            </a:pPr>
            <a:endParaRPr lang="en-US" sz="2400" dirty="0">
              <a:latin typeface="Times New Roman" pitchFamily="18" charset="0"/>
              <a:cs typeface="Times New Roman" pitchFamily="18" charset="0"/>
            </a:endParaRPr>
          </a:p>
          <a:p>
            <a:pPr algn="l" rtl="0"/>
            <a:endParaRPr lang="en-US" dirty="0">
              <a:latin typeface="Times New Roman" pitchFamily="18" charset="0"/>
              <a:cs typeface="Times New Roman" pitchFamily="18" charset="0"/>
            </a:endParaRPr>
          </a:p>
          <a:p>
            <a:pPr algn="l" rtl="0"/>
            <a:endParaRPr lang="ar-EG" dirty="0">
              <a:latin typeface="Times New Roman" pitchFamily="18" charset="0"/>
              <a:cs typeface="Times New Roman" pitchFamily="18" charset="0"/>
            </a:endParaRPr>
          </a:p>
        </p:txBody>
      </p:sp>
      <p:sp>
        <p:nvSpPr>
          <p:cNvPr id="4" name="عنصر نائب للتاريخ 3"/>
          <p:cNvSpPr>
            <a:spLocks noGrp="1"/>
          </p:cNvSpPr>
          <p:nvPr>
            <p:ph type="dt" sz="half" idx="10"/>
          </p:nvPr>
        </p:nvSpPr>
        <p:spPr/>
        <p:txBody>
          <a:bodyPr/>
          <a:lstStyle/>
          <a:p>
            <a:fld id="{E5DE22B7-B6C3-496E-8BD8-403E52C3A1BB}" type="datetime1">
              <a:rPr lang="en-US" smtClean="0"/>
              <a:pPr/>
              <a:t>4/16/2025</a:t>
            </a:fld>
            <a:endParaRPr lang="en-US" dirty="0"/>
          </a:p>
        </p:txBody>
      </p:sp>
      <p:sp>
        <p:nvSpPr>
          <p:cNvPr id="5" name="عنصر نائب لرقم الشريحة 4"/>
          <p:cNvSpPr>
            <a:spLocks noGrp="1"/>
          </p:cNvSpPr>
          <p:nvPr>
            <p:ph type="sldNum" sz="quarter" idx="12"/>
          </p:nvPr>
        </p:nvSpPr>
        <p:spPr/>
        <p:txBody>
          <a:bodyPr/>
          <a:lstStyle/>
          <a:p>
            <a:fld id="{08AB70BE-1769-45B8-85A6-0C837432C7E6}" type="slidenum">
              <a:rPr lang="en-US" smtClean="0"/>
              <a:pPr/>
              <a:t>63</a:t>
            </a:fld>
            <a:endParaRPr lang="en-US"/>
          </a:p>
        </p:txBody>
      </p:sp>
    </p:spTree>
    <p:extLst>
      <p:ext uri="{BB962C8B-B14F-4D97-AF65-F5344CB8AC3E}">
        <p14:creationId xmlns:p14="http://schemas.microsoft.com/office/powerpoint/2010/main" val="601029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D89557-8502-4127-1117-F4E2A4095862}"/>
              </a:ext>
            </a:extLst>
          </p:cNvPr>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Multiple-Choice and Multiple-Response</a:t>
            </a:r>
          </a:p>
        </p:txBody>
      </p:sp>
      <p:sp>
        <p:nvSpPr>
          <p:cNvPr id="3" name="Content Placeholder 2">
            <a:extLst>
              <a:ext uri="{FF2B5EF4-FFF2-40B4-BE49-F238E27FC236}">
                <a16:creationId xmlns:a16="http://schemas.microsoft.com/office/drawing/2014/main" xmlns="" id="{1EE6910C-069F-AFA5-112A-A85776238EF7}"/>
              </a:ext>
            </a:extLst>
          </p:cNvPr>
          <p:cNvSpPr>
            <a:spLocks noGrp="1"/>
          </p:cNvSpPr>
          <p:nvPr>
            <p:ph idx="1"/>
          </p:nvPr>
        </p:nvSpPr>
        <p:spPr>
          <a:xfrm>
            <a:off x="420130" y="1631092"/>
            <a:ext cx="11389797" cy="5226909"/>
          </a:xfrm>
        </p:spPr>
        <p:txBody>
          <a:bodyPr>
            <a:normAutofit/>
          </a:bodyPr>
          <a:lstStyle/>
          <a:p>
            <a:pPr algn="justLow" rtl="0"/>
            <a:r>
              <a:rPr lang="en-US" b="1" dirty="0">
                <a:solidFill>
                  <a:schemeClr val="accent4">
                    <a:lumMod val="75000"/>
                  </a:schemeClr>
                </a:solidFill>
                <a:latin typeface="Times New Roman" pitchFamily="18" charset="0"/>
                <a:cs typeface="Times New Roman" pitchFamily="18" charset="0"/>
              </a:rPr>
              <a:t>Multiple-choice items can be used for assessing many types of outcomes</a:t>
            </a:r>
            <a:r>
              <a:rPr lang="en-US" dirty="0">
                <a:solidFill>
                  <a:schemeClr val="accent4">
                    <a:lumMod val="75000"/>
                  </a:schemeClr>
                </a:solidFill>
                <a:latin typeface="Times New Roman" pitchFamily="18" charset="0"/>
                <a:cs typeface="Times New Roman" pitchFamily="18" charset="0"/>
              </a:rPr>
              <a:t>.</a:t>
            </a:r>
          </a:p>
          <a:p>
            <a:pPr marL="0" indent="0" algn="justLow" rtl="0">
              <a:buNone/>
            </a:pPr>
            <a:r>
              <a:rPr lang="en-US" sz="1600" dirty="0">
                <a:latin typeface="Times New Roman" pitchFamily="18" charset="0"/>
                <a:cs typeface="Times New Roman" pitchFamily="18" charset="0"/>
              </a:rPr>
              <a:t> </a:t>
            </a:r>
            <a:endParaRPr lang="en-US" sz="800" dirty="0">
              <a:latin typeface="Times New Roman" pitchFamily="18" charset="0"/>
              <a:cs typeface="Times New Roman" pitchFamily="18" charset="0"/>
            </a:endParaRPr>
          </a:p>
          <a:p>
            <a:pPr algn="justLow" rtl="0">
              <a:buFont typeface="Wingdings" panose="05000000000000000000" pitchFamily="2" charset="2"/>
              <a:buChar char="ü"/>
            </a:pPr>
            <a:r>
              <a:rPr lang="en-US" dirty="0">
                <a:latin typeface="Times New Roman" pitchFamily="18" charset="0"/>
                <a:cs typeface="Times New Roman" pitchFamily="18" charset="0"/>
              </a:rPr>
              <a:t>Understanding of </a:t>
            </a:r>
            <a:r>
              <a:rPr lang="en-US" dirty="0">
                <a:solidFill>
                  <a:srgbClr val="0070C0"/>
                </a:solidFill>
                <a:latin typeface="Times New Roman" pitchFamily="18" charset="0"/>
                <a:cs typeface="Times New Roman" pitchFamily="18" charset="0"/>
              </a:rPr>
              <a:t>content and concepts, Knowledge </a:t>
            </a:r>
            <a:r>
              <a:rPr lang="en-US" dirty="0">
                <a:latin typeface="Times New Roman" pitchFamily="18" charset="0"/>
                <a:cs typeface="Times New Roman" pitchFamily="18" charset="0"/>
              </a:rPr>
              <a:t>of facts</a:t>
            </a:r>
          </a:p>
          <a:p>
            <a:pPr algn="justLow" rtl="0">
              <a:buFont typeface="Wingdings" panose="05000000000000000000" pitchFamily="2" charset="2"/>
              <a:buChar char="ü"/>
            </a:pPr>
            <a:r>
              <a:rPr lang="en-US" dirty="0">
                <a:latin typeface="Times New Roman" pitchFamily="18" charset="0"/>
                <a:cs typeface="Times New Roman" pitchFamily="18" charset="0"/>
              </a:rPr>
              <a:t>Application of concepts to </a:t>
            </a:r>
            <a:r>
              <a:rPr lang="en-US" dirty="0">
                <a:solidFill>
                  <a:srgbClr val="0070C0"/>
                </a:solidFill>
                <a:latin typeface="Times New Roman" pitchFamily="18" charset="0"/>
                <a:cs typeface="Times New Roman" pitchFamily="18" charset="0"/>
              </a:rPr>
              <a:t>patient scenarios</a:t>
            </a:r>
          </a:p>
          <a:p>
            <a:pPr algn="justLow" rtl="0">
              <a:buFont typeface="Wingdings" panose="05000000000000000000" pitchFamily="2" charset="2"/>
              <a:buChar char="ü"/>
            </a:pPr>
            <a:r>
              <a:rPr lang="en-US" dirty="0">
                <a:latin typeface="Times New Roman" pitchFamily="18" charset="0"/>
                <a:cs typeface="Times New Roman" pitchFamily="18" charset="0"/>
              </a:rPr>
              <a:t> </a:t>
            </a:r>
            <a:r>
              <a:rPr lang="en-US" dirty="0">
                <a:solidFill>
                  <a:srgbClr val="0070C0"/>
                </a:solidFill>
                <a:latin typeface="Times New Roman" pitchFamily="18" charset="0"/>
                <a:cs typeface="Times New Roman" pitchFamily="18" charset="0"/>
              </a:rPr>
              <a:t>Analysis</a:t>
            </a:r>
            <a:r>
              <a:rPr lang="en-US" dirty="0">
                <a:latin typeface="Times New Roman" pitchFamily="18" charset="0"/>
                <a:cs typeface="Times New Roman" pitchFamily="18" charset="0"/>
              </a:rPr>
              <a:t> of data and clinical situations</a:t>
            </a:r>
          </a:p>
          <a:p>
            <a:pPr algn="justLow" rtl="0">
              <a:buFont typeface="Wingdings" panose="05000000000000000000" pitchFamily="2" charset="2"/>
              <a:buChar char="ü"/>
            </a:pPr>
            <a:r>
              <a:rPr lang="en-US" dirty="0">
                <a:latin typeface="Times New Roman" pitchFamily="18" charset="0"/>
                <a:cs typeface="Times New Roman" pitchFamily="18" charset="0"/>
              </a:rPr>
              <a:t> Comparison and selection of </a:t>
            </a:r>
            <a:r>
              <a:rPr lang="en-US" dirty="0">
                <a:solidFill>
                  <a:srgbClr val="0070C0"/>
                </a:solidFill>
                <a:latin typeface="Times New Roman" pitchFamily="18" charset="0"/>
                <a:cs typeface="Times New Roman" pitchFamily="18" charset="0"/>
              </a:rPr>
              <a:t>varied treatments and interventions </a:t>
            </a:r>
          </a:p>
          <a:p>
            <a:pPr algn="justLow" rtl="0">
              <a:buFont typeface="Wingdings" panose="05000000000000000000" pitchFamily="2" charset="2"/>
              <a:buChar char="ü"/>
            </a:pPr>
            <a:r>
              <a:rPr lang="en-US" dirty="0">
                <a:latin typeface="Times New Roman" pitchFamily="18" charset="0"/>
                <a:cs typeface="Times New Roman" pitchFamily="18" charset="0"/>
              </a:rPr>
              <a:t> Judgments and </a:t>
            </a:r>
            <a:r>
              <a:rPr lang="en-US" dirty="0">
                <a:solidFill>
                  <a:srgbClr val="0070C0"/>
                </a:solidFill>
                <a:latin typeface="Times New Roman" pitchFamily="18" charset="0"/>
                <a:cs typeface="Times New Roman" pitchFamily="18" charset="0"/>
              </a:rPr>
              <a:t>decisions about actions </a:t>
            </a:r>
            <a:r>
              <a:rPr lang="en-US" dirty="0">
                <a:latin typeface="Times New Roman" pitchFamily="18" charset="0"/>
                <a:cs typeface="Times New Roman" pitchFamily="18" charset="0"/>
              </a:rPr>
              <a:t>to take in clinical and other situation</a:t>
            </a:r>
          </a:p>
        </p:txBody>
      </p:sp>
      <p:sp>
        <p:nvSpPr>
          <p:cNvPr id="4" name="Date Placeholder 3">
            <a:extLst>
              <a:ext uri="{FF2B5EF4-FFF2-40B4-BE49-F238E27FC236}">
                <a16:creationId xmlns:a16="http://schemas.microsoft.com/office/drawing/2014/main" xmlns="" id="{614C45F7-E773-B108-6860-D82C4F9198A6}"/>
              </a:ext>
            </a:extLst>
          </p:cNvPr>
          <p:cNvSpPr>
            <a:spLocks noGrp="1"/>
          </p:cNvSpPr>
          <p:nvPr>
            <p:ph type="dt" sz="half" idx="10"/>
          </p:nvPr>
        </p:nvSpPr>
        <p:spPr/>
        <p:txBody>
          <a:bodyPr/>
          <a:lstStyle/>
          <a:p>
            <a:fld id="{36A456D6-2EBB-47A1-9336-54193C1AF9DB}" type="datetime1">
              <a:rPr lang="en-US" smtClean="0"/>
              <a:pPr/>
              <a:t>4/16/2025</a:t>
            </a:fld>
            <a:endParaRPr lang="en-US" dirty="0"/>
          </a:p>
        </p:txBody>
      </p:sp>
      <p:sp>
        <p:nvSpPr>
          <p:cNvPr id="5" name="Slide Number Placeholder 4">
            <a:extLst>
              <a:ext uri="{FF2B5EF4-FFF2-40B4-BE49-F238E27FC236}">
                <a16:creationId xmlns:a16="http://schemas.microsoft.com/office/drawing/2014/main" xmlns="" id="{41A6B333-A17F-E92A-C5F2-13BF5E4FB07F}"/>
              </a:ext>
            </a:extLst>
          </p:cNvPr>
          <p:cNvSpPr>
            <a:spLocks noGrp="1"/>
          </p:cNvSpPr>
          <p:nvPr>
            <p:ph type="sldNum" sz="quarter" idx="12"/>
          </p:nvPr>
        </p:nvSpPr>
        <p:spPr/>
        <p:txBody>
          <a:bodyPr/>
          <a:lstStyle/>
          <a:p>
            <a:fld id="{08AB70BE-1769-45B8-85A6-0C837432C7E6}" type="slidenum">
              <a:rPr lang="en-US" smtClean="0"/>
              <a:pPr/>
              <a:t>7</a:t>
            </a:fld>
            <a:endParaRPr lang="en-US" dirty="0"/>
          </a:p>
        </p:txBody>
      </p:sp>
    </p:spTree>
    <p:extLst>
      <p:ext uri="{BB962C8B-B14F-4D97-AF65-F5344CB8AC3E}">
        <p14:creationId xmlns:p14="http://schemas.microsoft.com/office/powerpoint/2010/main" val="409030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6BC652D3-9ED2-53A5-C38E-320E855EBFB9}"/>
              </a:ext>
            </a:extLst>
          </p:cNvPr>
          <p:cNvPicPr>
            <a:picLocks noGrp="1" noChangeAspect="1"/>
          </p:cNvPicPr>
          <p:nvPr>
            <p:ph idx="1"/>
          </p:nvPr>
        </p:nvPicPr>
        <p:blipFill>
          <a:blip r:embed="rId2"/>
          <a:stretch>
            <a:fillRect/>
          </a:stretch>
        </p:blipFill>
        <p:spPr>
          <a:xfrm>
            <a:off x="1375893" y="1504336"/>
            <a:ext cx="9440214" cy="5085149"/>
          </a:xfrm>
          <a:prstGeom prst="rect">
            <a:avLst/>
          </a:prstGeom>
          <a:ln cmpd="sng">
            <a:solidFill>
              <a:schemeClr val="tx1"/>
            </a:solidFill>
          </a:ln>
        </p:spPr>
      </p:pic>
      <p:sp>
        <p:nvSpPr>
          <p:cNvPr id="2" name="Title 1">
            <a:extLst>
              <a:ext uri="{FF2B5EF4-FFF2-40B4-BE49-F238E27FC236}">
                <a16:creationId xmlns:a16="http://schemas.microsoft.com/office/drawing/2014/main" xmlns="" id="{811B0FF2-07FB-CEDC-A832-3BB92FE9C53E}"/>
              </a:ext>
            </a:extLst>
          </p:cNvPr>
          <p:cNvSpPr>
            <a:spLocks noGrp="1"/>
          </p:cNvSpPr>
          <p:nvPr>
            <p:ph type="title"/>
          </p:nvPr>
        </p:nvSpPr>
        <p:spPr/>
        <p:txBody>
          <a:bodyPr>
            <a:normAutofit/>
          </a:bodyPr>
          <a:lstStyle/>
          <a:p>
            <a:pPr algn="ctr"/>
            <a:r>
              <a:rPr lang="en-US" sz="4000" b="1" dirty="0">
                <a:solidFill>
                  <a:srgbClr val="FF0000"/>
                </a:solidFill>
              </a:rPr>
              <a:t>Writing Multiple-Choice Items</a:t>
            </a:r>
          </a:p>
        </p:txBody>
      </p:sp>
      <p:sp>
        <p:nvSpPr>
          <p:cNvPr id="4" name="Date Placeholder 3">
            <a:extLst>
              <a:ext uri="{FF2B5EF4-FFF2-40B4-BE49-F238E27FC236}">
                <a16:creationId xmlns:a16="http://schemas.microsoft.com/office/drawing/2014/main" xmlns="" id="{6F90783B-A292-B04D-E1D1-223F1653063B}"/>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A11394F3-426F-050D-B97A-C3C0E89D94D9}"/>
              </a:ext>
            </a:extLst>
          </p:cNvPr>
          <p:cNvSpPr>
            <a:spLocks noGrp="1"/>
          </p:cNvSpPr>
          <p:nvPr>
            <p:ph type="sldNum" sz="quarter" idx="12"/>
          </p:nvPr>
        </p:nvSpPr>
        <p:spPr/>
        <p:txBody>
          <a:bodyPr/>
          <a:lstStyle/>
          <a:p>
            <a:fld id="{08AB70BE-1769-45B8-85A6-0C837432C7E6}" type="slidenum">
              <a:rPr lang="en-US" smtClean="0"/>
              <a:pPr/>
              <a:t>8</a:t>
            </a:fld>
            <a:endParaRPr lang="en-US"/>
          </a:p>
        </p:txBody>
      </p:sp>
    </p:spTree>
    <p:extLst>
      <p:ext uri="{BB962C8B-B14F-4D97-AF65-F5344CB8AC3E}">
        <p14:creationId xmlns:p14="http://schemas.microsoft.com/office/powerpoint/2010/main" val="323917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FDEF7C-1ED2-A5CB-8A5F-868C34809174}"/>
              </a:ext>
            </a:extLst>
          </p:cNvPr>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Writing Multiple-Choice Items </a:t>
            </a:r>
            <a:r>
              <a:rPr lang="en-US" sz="2800" b="1" dirty="0">
                <a:solidFill>
                  <a:srgbClr val="FF0000"/>
                </a:solidFill>
                <a:latin typeface="Times New Roman" pitchFamily="18" charset="0"/>
                <a:cs typeface="Times New Roman" pitchFamily="18" charset="0"/>
              </a:rPr>
              <a:t>cont., </a:t>
            </a:r>
          </a:p>
        </p:txBody>
      </p:sp>
      <p:sp>
        <p:nvSpPr>
          <p:cNvPr id="3" name="Content Placeholder 2">
            <a:extLst>
              <a:ext uri="{FF2B5EF4-FFF2-40B4-BE49-F238E27FC236}">
                <a16:creationId xmlns:a16="http://schemas.microsoft.com/office/drawing/2014/main" xmlns="" id="{9CF87D03-1AF9-0CC6-2D50-633CDB794CC8}"/>
              </a:ext>
            </a:extLst>
          </p:cNvPr>
          <p:cNvSpPr>
            <a:spLocks noGrp="1"/>
          </p:cNvSpPr>
          <p:nvPr>
            <p:ph idx="1"/>
          </p:nvPr>
        </p:nvSpPr>
        <p:spPr>
          <a:xfrm>
            <a:off x="107588" y="1725769"/>
            <a:ext cx="11976824" cy="4863716"/>
          </a:xfrm>
        </p:spPr>
        <p:txBody>
          <a:bodyPr>
            <a:normAutofit/>
          </a:bodyPr>
          <a:lstStyle/>
          <a:p>
            <a:pPr algn="justLow" rtl="0">
              <a:lnSpc>
                <a:spcPct val="150000"/>
              </a:lnSpc>
            </a:pPr>
            <a:r>
              <a:rPr lang="en-US" sz="3600" b="1" dirty="0">
                <a:solidFill>
                  <a:schemeClr val="accent4">
                    <a:lumMod val="75000"/>
                  </a:schemeClr>
                </a:solidFill>
                <a:latin typeface="Times New Roman" pitchFamily="18" charset="0"/>
                <a:cs typeface="Times New Roman" pitchFamily="18" charset="0"/>
              </a:rPr>
              <a:t>The parts to a multiple-choice item</a:t>
            </a:r>
            <a:r>
              <a:rPr lang="en-US" sz="3600" dirty="0">
                <a:latin typeface="Times New Roman" pitchFamily="18" charset="0"/>
                <a:cs typeface="Times New Roman" pitchFamily="18" charset="0"/>
              </a:rPr>
              <a:t>:</a:t>
            </a:r>
          </a:p>
          <a:p>
            <a:pPr marL="514350" indent="-514350" algn="justLow" rtl="0">
              <a:lnSpc>
                <a:spcPct val="150000"/>
              </a:lnSpc>
              <a:buAutoNum type="alphaUcPeriod"/>
            </a:pPr>
            <a:r>
              <a:rPr lang="en-US" sz="3600" b="1" dirty="0">
                <a:latin typeface="Times New Roman" pitchFamily="18" charset="0"/>
                <a:cs typeface="Times New Roman" pitchFamily="18" charset="0"/>
              </a:rPr>
              <a:t>Stem</a:t>
            </a:r>
            <a:r>
              <a:rPr lang="en-US" sz="3600" dirty="0">
                <a:latin typeface="Times New Roman" pitchFamily="18" charset="0"/>
                <a:cs typeface="Times New Roman" pitchFamily="18" charset="0"/>
              </a:rPr>
              <a:t> is the lead-in phrase in the form of a </a:t>
            </a:r>
            <a:r>
              <a:rPr lang="en-US" sz="3600" dirty="0">
                <a:solidFill>
                  <a:schemeClr val="accent4">
                    <a:lumMod val="75000"/>
                  </a:schemeClr>
                </a:solidFill>
                <a:latin typeface="Times New Roman" pitchFamily="18" charset="0"/>
                <a:cs typeface="Times New Roman" pitchFamily="18" charset="0"/>
              </a:rPr>
              <a:t>question</a:t>
            </a:r>
            <a:r>
              <a:rPr lang="en-US" sz="3600" dirty="0">
                <a:latin typeface="Times New Roman" pitchFamily="18" charset="0"/>
                <a:cs typeface="Times New Roman" pitchFamily="18" charset="0"/>
              </a:rPr>
              <a:t> or an </a:t>
            </a:r>
            <a:r>
              <a:rPr lang="en-US" sz="3600" dirty="0">
                <a:solidFill>
                  <a:schemeClr val="accent4">
                    <a:lumMod val="75000"/>
                  </a:schemeClr>
                </a:solidFill>
                <a:latin typeface="Times New Roman" pitchFamily="18" charset="0"/>
                <a:cs typeface="Times New Roman" pitchFamily="18" charset="0"/>
              </a:rPr>
              <a:t>incomplete statement </a:t>
            </a:r>
            <a:r>
              <a:rPr lang="en-US" sz="3600" dirty="0">
                <a:latin typeface="Times New Roman" pitchFamily="18" charset="0"/>
                <a:cs typeface="Times New Roman" pitchFamily="18" charset="0"/>
              </a:rPr>
              <a:t>that relies on the alternatives for completion.</a:t>
            </a:r>
          </a:p>
          <a:p>
            <a:pPr marL="0" indent="0" algn="justLow" rtl="0">
              <a:lnSpc>
                <a:spcPct val="150000"/>
              </a:lnSpc>
              <a:buNone/>
            </a:pPr>
            <a:endParaRPr lang="en-US" sz="2000" dirty="0">
              <a:latin typeface="Times New Roman" pitchFamily="18" charset="0"/>
              <a:cs typeface="Times New Roman" pitchFamily="18" charset="0"/>
            </a:endParaRPr>
          </a:p>
          <a:p>
            <a:pPr marL="0" indent="0" algn="l" rtl="0">
              <a:buNone/>
            </a:pPr>
            <a:endParaRPr lang="en-US" sz="3600" dirty="0">
              <a:solidFill>
                <a:srgbClr val="FF0000"/>
              </a:solidFill>
            </a:endParaRPr>
          </a:p>
        </p:txBody>
      </p:sp>
      <p:sp>
        <p:nvSpPr>
          <p:cNvPr id="4" name="Date Placeholder 3">
            <a:extLst>
              <a:ext uri="{FF2B5EF4-FFF2-40B4-BE49-F238E27FC236}">
                <a16:creationId xmlns:a16="http://schemas.microsoft.com/office/drawing/2014/main" xmlns="" id="{8C83D882-6099-78F9-856D-7C30F9055CBB}"/>
              </a:ext>
            </a:extLst>
          </p:cNvPr>
          <p:cNvSpPr>
            <a:spLocks noGrp="1"/>
          </p:cNvSpPr>
          <p:nvPr>
            <p:ph type="dt" sz="half" idx="10"/>
          </p:nvPr>
        </p:nvSpPr>
        <p:spPr/>
        <p:txBody>
          <a:bodyPr/>
          <a:lstStyle/>
          <a:p>
            <a:fld id="{36A456D6-2EBB-47A1-9336-54193C1AF9DB}" type="datetime1">
              <a:rPr lang="en-US" smtClean="0"/>
              <a:pPr/>
              <a:t>4/16/2025</a:t>
            </a:fld>
            <a:endParaRPr lang="en-US"/>
          </a:p>
        </p:txBody>
      </p:sp>
      <p:sp>
        <p:nvSpPr>
          <p:cNvPr id="5" name="Slide Number Placeholder 4">
            <a:extLst>
              <a:ext uri="{FF2B5EF4-FFF2-40B4-BE49-F238E27FC236}">
                <a16:creationId xmlns:a16="http://schemas.microsoft.com/office/drawing/2014/main" xmlns="" id="{FF63C157-95CB-8FD0-4D1B-0BAEAAC923B1}"/>
              </a:ext>
            </a:extLst>
          </p:cNvPr>
          <p:cNvSpPr>
            <a:spLocks noGrp="1"/>
          </p:cNvSpPr>
          <p:nvPr>
            <p:ph type="sldNum" sz="quarter" idx="12"/>
          </p:nvPr>
        </p:nvSpPr>
        <p:spPr/>
        <p:txBody>
          <a:bodyPr/>
          <a:lstStyle/>
          <a:p>
            <a:fld id="{08AB70BE-1769-45B8-85A6-0C837432C7E6}" type="slidenum">
              <a:rPr lang="en-US" smtClean="0"/>
              <a:pPr/>
              <a:t>9</a:t>
            </a:fld>
            <a:endParaRPr lang="en-US"/>
          </a:p>
        </p:txBody>
      </p:sp>
    </p:spTree>
    <p:extLst>
      <p:ext uri="{BB962C8B-B14F-4D97-AF65-F5344CB8AC3E}">
        <p14:creationId xmlns:p14="http://schemas.microsoft.com/office/powerpoint/2010/main" val="352198218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4319</TotalTime>
  <Words>4047</Words>
  <Application>Microsoft Office PowerPoint</Application>
  <PresentationFormat>Custom</PresentationFormat>
  <Paragraphs>488</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سمة Office</vt:lpstr>
      <vt:lpstr>Selected response test items   Multiple-Choice and Multiple-Response</vt:lpstr>
      <vt:lpstr>Objectives </vt:lpstr>
      <vt:lpstr>Outlines </vt:lpstr>
      <vt:lpstr>Multiple-Choice and Multiple-Response</vt:lpstr>
      <vt:lpstr>For example </vt:lpstr>
      <vt:lpstr>Multiple-Choice and Multiple-Response</vt:lpstr>
      <vt:lpstr>Multiple-Choice and Multiple-Response</vt:lpstr>
      <vt:lpstr>Writing Multiple-Choice Items</vt:lpstr>
      <vt:lpstr>Writing Multiple-Choice Items cont., </vt:lpstr>
      <vt:lpstr>Writing Multiple-Choice Items cont.,  </vt:lpstr>
      <vt:lpstr>Example </vt:lpstr>
      <vt:lpstr>Test-item format includes a question</vt:lpstr>
      <vt:lpstr>Test-item format includes  incomplete statement</vt:lpstr>
      <vt:lpstr>PowerPoint Presentation</vt:lpstr>
      <vt:lpstr>Principles for writing the stem</vt:lpstr>
      <vt:lpstr>Principles for writing the stem cont.,</vt:lpstr>
      <vt:lpstr>Principles for writing the stem cont.,</vt:lpstr>
      <vt:lpstr>Principles for writing the stem cont.,</vt:lpstr>
      <vt:lpstr>Alternatives </vt:lpstr>
      <vt:lpstr>Alternatives </vt:lpstr>
      <vt:lpstr>Principles for writing alternatives</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Principles for writing alternatives cont.</vt:lpstr>
      <vt:lpstr>A. Correct or Best Answer</vt:lpstr>
      <vt:lpstr>A. Correct or Best Answer</vt:lpstr>
      <vt:lpstr>Principles for writing correct answer</vt:lpstr>
      <vt:lpstr>Principles for writing correct answer cont.</vt:lpstr>
      <vt:lpstr>Principles for writing correct answer cont.</vt:lpstr>
      <vt:lpstr>Principles for writing correct answer cont.</vt:lpstr>
      <vt:lpstr>Principles for writing correct answer cont.</vt:lpstr>
      <vt:lpstr>B. The Distractors </vt:lpstr>
      <vt:lpstr>Principles for writing distractors </vt:lpstr>
      <vt:lpstr>  Principles for writing distractors cont., </vt:lpstr>
      <vt:lpstr>Principles for writing distractors cont., </vt:lpstr>
      <vt:lpstr>Principles for writing distractors cont., </vt:lpstr>
      <vt:lpstr>Principles for writing distractors cont., </vt:lpstr>
      <vt:lpstr>Principles for writing distractors cont., </vt:lpstr>
      <vt:lpstr>Variation of multiple-choice items</vt:lpstr>
      <vt:lpstr>Variation of multiple-choice items cont., </vt:lpstr>
      <vt:lpstr>Multiple-response and combined-response </vt:lpstr>
      <vt:lpstr>Multiple-response and combined-response cont.,</vt:lpstr>
      <vt:lpstr>principles of writing multiple-response items </vt:lpstr>
      <vt:lpstr>principles  of  writing multiple-response items cont.,</vt:lpstr>
      <vt:lpstr>Advantages of Multiple Choice items </vt:lpstr>
      <vt:lpstr>Advantages of Multiple Choice items cont., </vt:lpstr>
      <vt:lpstr>Advantages of Multiple Choice items cont., </vt:lpstr>
      <vt:lpstr>Disadvantages of Multiple Choice items </vt:lpstr>
      <vt:lpstr>Disadvantages of Multiple Choice items </vt:lpstr>
      <vt:lpstr> Good example for Multiple-Choice questions</vt:lpstr>
      <vt:lpstr> Good example for Multiple-Choice questions cont.,</vt:lpstr>
      <vt:lpstr>Poor example for Multiple-Choice questions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Aly Mahmoud</dc:creator>
  <cp:lastModifiedBy>MR.....m</cp:lastModifiedBy>
  <cp:revision>429</cp:revision>
  <dcterms:created xsi:type="dcterms:W3CDTF">2022-10-06T09:44:09Z</dcterms:created>
  <dcterms:modified xsi:type="dcterms:W3CDTF">2025-04-15T23:14:17Z</dcterms:modified>
</cp:coreProperties>
</file>